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70" r:id="rId4"/>
    <p:sldId id="266" r:id="rId5"/>
    <p:sldId id="264" r:id="rId6"/>
    <p:sldId id="261" r:id="rId7"/>
    <p:sldId id="260" r:id="rId8"/>
    <p:sldId id="258" r:id="rId9"/>
    <p:sldId id="269" r:id="rId10"/>
    <p:sldId id="267" r:id="rId11"/>
    <p:sldId id="268" r:id="rId12"/>
    <p:sldId id="262" r:id="rId13"/>
    <p:sldId id="263" r:id="rId14"/>
    <p:sldId id="271" r:id="rId15"/>
    <p:sldId id="259" r:id="rId16"/>
    <p:sldId id="273" r:id="rId17"/>
    <p:sldId id="272" r:id="rId18"/>
    <p:sldId id="265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asz Penner" initials="TP" lastIdx="1" clrIdx="0">
    <p:extLst>
      <p:ext uri="{19B8F6BF-5375-455C-9EA6-DF929625EA0E}">
        <p15:presenceInfo xmlns:p15="http://schemas.microsoft.com/office/powerpoint/2012/main" userId="96fe5831534376e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1" autoAdjust="0"/>
    <p:restoredTop sz="94660"/>
  </p:normalViewPr>
  <p:slideViewPr>
    <p:cSldViewPr snapToGrid="0">
      <p:cViewPr varScale="1">
        <p:scale>
          <a:sx n="70" d="100"/>
          <a:sy n="70" d="100"/>
        </p:scale>
        <p:origin x="3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6828-58DB-4340-8B80-C5DBD821E33E}" type="datetimeFigureOut">
              <a:rPr lang="pl-PL" smtClean="0"/>
              <a:t>14.03.2023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651A-A296-4771-B859-41436518B7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09602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6828-58DB-4340-8B80-C5DBD821E33E}" type="datetimeFigureOut">
              <a:rPr lang="pl-PL" smtClean="0"/>
              <a:t>14.03.2023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651A-A296-4771-B859-41436518B7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7384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6828-58DB-4340-8B80-C5DBD821E33E}" type="datetimeFigureOut">
              <a:rPr lang="pl-PL" smtClean="0"/>
              <a:t>14.03.2023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651A-A296-4771-B859-41436518B7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7337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6828-58DB-4340-8B80-C5DBD821E33E}" type="datetimeFigureOut">
              <a:rPr lang="pl-PL" smtClean="0"/>
              <a:t>14.03.2023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651A-A296-4771-B859-41436518B7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1250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6828-58DB-4340-8B80-C5DBD821E33E}" type="datetimeFigureOut">
              <a:rPr lang="pl-PL" smtClean="0"/>
              <a:t>14.03.2023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651A-A296-4771-B859-41436518B7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0145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6828-58DB-4340-8B80-C5DBD821E33E}" type="datetimeFigureOut">
              <a:rPr lang="pl-PL" smtClean="0"/>
              <a:t>14.03.2023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651A-A296-4771-B859-41436518B7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09341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6828-58DB-4340-8B80-C5DBD821E33E}" type="datetimeFigureOut">
              <a:rPr lang="pl-PL" smtClean="0"/>
              <a:t>14.03.2023</a:t>
            </a:fld>
            <a:endParaRPr lang="pl-P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651A-A296-4771-B859-41436518B7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2826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6828-58DB-4340-8B80-C5DBD821E33E}" type="datetimeFigureOut">
              <a:rPr lang="pl-PL" smtClean="0"/>
              <a:t>14.03.2023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651A-A296-4771-B859-41436518B785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130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6828-58DB-4340-8B80-C5DBD821E33E}" type="datetimeFigureOut">
              <a:rPr lang="pl-PL" smtClean="0"/>
              <a:t>14.03.2023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651A-A296-4771-B859-41436518B7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2027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6828-58DB-4340-8B80-C5DBD821E33E}" type="datetimeFigureOut">
              <a:rPr lang="pl-PL" smtClean="0"/>
              <a:t>14.03.2023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651A-A296-4771-B859-41436518B7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1445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6828-58DB-4340-8B80-C5DBD821E33E}" type="datetimeFigureOut">
              <a:rPr lang="pl-PL" smtClean="0"/>
              <a:t>14.03.2023</a:t>
            </a:fld>
            <a:endParaRPr lang="pl-P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651A-A296-4771-B859-41436518B7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8049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43806828-58DB-4340-8B80-C5DBD821E33E}" type="datetimeFigureOut">
              <a:rPr lang="pl-PL" smtClean="0"/>
              <a:t>14.03.2023</a:t>
            </a:fld>
            <a:endParaRPr lang="pl-P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651A-A296-4771-B859-41436518B7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3377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43806828-58DB-4340-8B80-C5DBD821E33E}" type="datetimeFigureOut">
              <a:rPr lang="pl-PL" smtClean="0"/>
              <a:t>14.03.2023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7890651A-A296-4771-B859-41436518B7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9303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A18283-8A10-4C7F-72E7-5FD54DBB08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Katedra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90D53CB-05F7-118C-0AAF-78EFC81E9C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34BF4F5-9028-B454-46EC-1EE5FE1B6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4000"/>
                    </a14:imgEffect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408" y="-356219"/>
            <a:ext cx="12326815" cy="7570438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B29323BC-986E-7D93-1359-B7AE970C9DA3}"/>
              </a:ext>
            </a:extLst>
          </p:cNvPr>
          <p:cNvSpPr/>
          <p:nvPr/>
        </p:nvSpPr>
        <p:spPr>
          <a:xfrm>
            <a:off x="2709362" y="4525080"/>
            <a:ext cx="71777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Katedra</a:t>
            </a:r>
            <a:r>
              <a:rPr lang="pl-PL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pl-PL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</a:t>
            </a:r>
            <a:r>
              <a:rPr lang="pl-PL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pl-PL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Trondheim</a:t>
            </a:r>
          </a:p>
        </p:txBody>
      </p:sp>
    </p:spTree>
    <p:extLst>
      <p:ext uri="{BB962C8B-B14F-4D97-AF65-F5344CB8AC3E}">
        <p14:creationId xmlns:p14="http://schemas.microsoft.com/office/powerpoint/2010/main" val="26475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8C3F64-2A2E-C295-D9BC-0A4676A1C6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4478216" y="633046"/>
            <a:ext cx="3235568" cy="712177"/>
          </a:xfrm>
        </p:spPr>
        <p:txBody>
          <a:bodyPr>
            <a:normAutofit/>
          </a:bodyPr>
          <a:lstStyle/>
          <a:p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zwiedzanie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92AEC4F-D836-9C1C-683B-629335E502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1802422"/>
            <a:ext cx="6801612" cy="4422532"/>
          </a:xfrm>
        </p:spPr>
        <p:txBody>
          <a:bodyPr>
            <a:normAutofit/>
          </a:bodyPr>
          <a:lstStyle/>
          <a:p>
            <a:r>
              <a:rPr lang="pl-PL" sz="2800" i="0">
                <a:solidFill>
                  <a:schemeClr val="bg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Zwiedzanie katedry Nidaros jest pełne historii i faktów dotyczących 850-letniej historii katedry. Można </a:t>
            </a:r>
            <a:r>
              <a:rPr lang="pl-PL" sz="2800">
                <a:solidFill>
                  <a:schemeClr val="bg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pl-PL" sz="2800" i="0">
                <a:solidFill>
                  <a:schemeClr val="bg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odziwiać imponującą kamieniarkę i oszałamiającą szklaną rozetę. W sezonie (czerwiec – sierpień) zwiedzanie z przewodnikiem odbywa się w języku norweskim, angielskim, niemieckim lub francuskim. Przez pozostałą część roku wycieczki w języku norweskim oferowane są w weekendy.</a:t>
            </a:r>
            <a:endParaRPr lang="pl-PL" sz="2800" dirty="0">
              <a:solidFill>
                <a:schemeClr val="bg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49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A0308E-D38F-E04C-23D3-E7CCC9BA0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69" y="376838"/>
            <a:ext cx="10524392" cy="670677"/>
          </a:xfrm>
        </p:spPr>
        <p:txBody>
          <a:bodyPr>
            <a:normAutofit fontScale="90000"/>
          </a:bodyPr>
          <a:lstStyle/>
          <a:p>
            <a:r>
              <a:rPr lang="pl-PL" dirty="0"/>
              <a:t>oświetlenie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09A8936-1C21-1681-DF86-A522D477B6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7301" y="1321266"/>
            <a:ext cx="4053252" cy="5402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B163FA4-1DCF-BF5A-1B37-9EDD91D84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8315" y="1321266"/>
            <a:ext cx="5021347" cy="5402984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pl-PL" sz="2400" b="0" i="0" dirty="0">
                <a:solidFill>
                  <a:srgbClr val="4A4A4A"/>
                </a:solidFill>
                <a:effectLst/>
                <a:latin typeface="ABCDiatype"/>
              </a:rPr>
              <a:t>Katedra </a:t>
            </a:r>
            <a:r>
              <a:rPr lang="pl-PL" sz="2400" b="0" i="0" dirty="0" err="1">
                <a:solidFill>
                  <a:srgbClr val="4A4A4A"/>
                </a:solidFill>
                <a:effectLst/>
                <a:latin typeface="ABCDiatype"/>
              </a:rPr>
              <a:t>Nidaros</a:t>
            </a:r>
            <a:r>
              <a:rPr lang="pl-PL" sz="2400" b="0" i="0" dirty="0">
                <a:solidFill>
                  <a:srgbClr val="4A4A4A"/>
                </a:solidFill>
                <a:effectLst/>
                <a:latin typeface="ABCDiatype"/>
              </a:rPr>
              <a:t> jest znana jako „Mroczna Katedra”. Ciemny steatyt i ciemne witraże w połączeniu ze staromodnym i nieodpowiednim oświetleniem sprawiły, że wnętrze katedry wydaje się bardzo ciemne.</a:t>
            </a:r>
          </a:p>
          <a:p>
            <a:pPr marL="0" indent="0" algn="l">
              <a:buNone/>
            </a:pPr>
            <a:r>
              <a:rPr lang="pl-PL" sz="2400" b="0" i="0" dirty="0">
                <a:solidFill>
                  <a:srgbClr val="4A4A4A"/>
                </a:solidFill>
                <a:effectLst/>
                <a:latin typeface="ABCDiatype"/>
              </a:rPr>
              <a:t>Dzięki wkładom różnych darczyńców publicznych i prywatnych katedra otrzymała teraz oświetlenie, które podkreśla oszałamiającą sztukę i architekturę katedry.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706710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A0ED5B5E-CC62-E2AD-74CB-591FE72E30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977D19F-864C-EB8F-5C99-140D4B6604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2003" y="603327"/>
            <a:ext cx="3121020" cy="5797473"/>
          </a:xfrm>
        </p:spPr>
        <p:txBody>
          <a:bodyPr/>
          <a:lstStyle/>
          <a:p>
            <a:pPr algn="ctr"/>
            <a:r>
              <a:rPr lang="pl-PL" sz="21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Rozeta przyciąga naszą uwagę. Jej witraż składa się z ponad 10000 kawałków.</a:t>
            </a:r>
          </a:p>
          <a:p>
            <a:pPr algn="ctr"/>
            <a:r>
              <a:rPr lang="pl-PL" sz="21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Wielkie, okrągłe okno witrażowe w Katedrze </a:t>
            </a:r>
            <a:r>
              <a:rPr lang="pl-PL" sz="21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Nidaros</a:t>
            </a:r>
            <a:r>
              <a:rPr lang="pl-PL" sz="21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przedstawia scenę Sądu Ostatecznego.</a:t>
            </a:r>
            <a:endParaRPr lang="pl-PL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21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 ciekawe z zewnątrz wygląda niepozornie lecz w środku zachwyca kolorami-wygląda po prostu niesamowicie</a:t>
            </a:r>
          </a:p>
          <a:p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5B45B36-238F-3D52-E824-A38F31DFBE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82454" y="4026877"/>
            <a:ext cx="2578577" cy="430823"/>
          </a:xfrm>
        </p:spPr>
        <p:txBody>
          <a:bodyPr>
            <a:normAutofit fontScale="55000" lnSpcReduction="20000"/>
          </a:bodyPr>
          <a:lstStyle/>
          <a:p>
            <a:r>
              <a:rPr lang="pl-PL" dirty="0"/>
              <a:t>Witraż ten jest umieszczony nad przepięknymi organami</a:t>
            </a:r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C613D7AE-9627-E0F2-ACFD-7519A4C46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06" y="603327"/>
            <a:ext cx="806079" cy="5797474"/>
          </a:xfrm>
        </p:spPr>
        <p:txBody>
          <a:bodyPr/>
          <a:lstStyle/>
          <a:p>
            <a:r>
              <a:rPr lang="pl-PL" dirty="0"/>
              <a:t>rozeta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9E18C40-2EDE-E8B5-5FF2-2B80F015C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1832" y="323019"/>
            <a:ext cx="4831231" cy="3221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FB06EB3E-8170-DEA0-E59D-E4DF25382A0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983675" y="2862153"/>
            <a:ext cx="2808633" cy="3672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370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85BB29-6403-C0AC-C662-71C85D927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12749899" y="1565031"/>
            <a:ext cx="561653" cy="1661746"/>
          </a:xfrm>
        </p:spPr>
        <p:txBody>
          <a:bodyPr/>
          <a:lstStyle/>
          <a:p>
            <a:r>
              <a:rPr lang="pl-PL" dirty="0"/>
              <a:t>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2B211CF-97BA-E898-C7EE-CF8BE4BD53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2370" y="386862"/>
            <a:ext cx="10235300" cy="53531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400" b="0" i="0" dirty="0">
                <a:solidFill>
                  <a:srgbClr val="616B73"/>
                </a:solidFill>
                <a:effectLst/>
                <a:latin typeface="Iowan Old Style"/>
              </a:rPr>
              <a:t>Na całym budynku są liczne zdobienia. Niektóre z nich mogą być całkiem straszne. Mroku dodaje też cmentarz otaczający katedrę albo legenda o krwawiącym mnichu, który nawiedza katedrę.</a:t>
            </a:r>
            <a:endParaRPr lang="pl-PL" sz="2400" b="0" i="0" dirty="0">
              <a:solidFill>
                <a:srgbClr val="171F26"/>
              </a:solidFill>
              <a:effectLst/>
              <a:latin typeface="Iowan Old Style"/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BCB60AA-6CC6-1439-990F-F3E722B4EA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42438" y="1758462"/>
            <a:ext cx="5285231" cy="56433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Iowan Old Style"/>
              </a:rPr>
              <a:t>Kościół był wielokrotnie przebudowywany i restaurowany – po pożarach i reformacji. Podczas jednego z remontów użyto nieodpowiedniego kamienia zawierającego wysoką zawartość siarczków. Spowodowało to korozję, kruszenie oraz kolejne lata remontów. Po tych wszystkich zmianach katedra wciąż jest bardzo imponująca i inspiruje kolejne pokolenia</a:t>
            </a:r>
            <a:r>
              <a:rPr lang="pl-PL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Iowan Old Style"/>
              </a:rPr>
              <a:t>.</a:t>
            </a:r>
            <a:endParaRPr lang="pl-PL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DD99643-BDDD-ED1B-DBB9-6CF86059D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21" y="1758462"/>
            <a:ext cx="4685567" cy="4373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85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BF3FF1D0-7120-7641-0845-D4B9F7591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3436" y="992124"/>
            <a:ext cx="9025128" cy="889429"/>
          </a:xfrm>
        </p:spPr>
        <p:txBody>
          <a:bodyPr>
            <a:normAutofit/>
          </a:bodyPr>
          <a:lstStyle/>
          <a:p>
            <a:r>
              <a:rPr lang="pl-PL" sz="2800" dirty="0"/>
              <a:t>W literaturze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367142D-61B8-323F-D699-DFB4B2ADD6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66672" y="2435468"/>
            <a:ext cx="9025128" cy="2291919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pl-PL" sz="2400" b="0" i="0" dirty="0">
                <a:solidFill>
                  <a:srgbClr val="333333"/>
                </a:solidFill>
                <a:effectLst/>
                <a:latin typeface="-apple-system"/>
              </a:rPr>
              <a:t>W powieści Sigrid Undset </a:t>
            </a:r>
            <a:r>
              <a:rPr lang="pl-PL" sz="2400" b="0" i="1" dirty="0">
                <a:solidFill>
                  <a:srgbClr val="333333"/>
                </a:solidFill>
                <a:effectLst/>
                <a:latin typeface="-apple-system"/>
              </a:rPr>
              <a:t>Krystyna córka </a:t>
            </a:r>
            <a:r>
              <a:rPr lang="pl-PL" sz="2400" b="0" i="1" dirty="0" err="1">
                <a:solidFill>
                  <a:srgbClr val="333333"/>
                </a:solidFill>
                <a:effectLst/>
                <a:latin typeface="-apple-system"/>
              </a:rPr>
              <a:t>Lavransa</a:t>
            </a:r>
            <a:r>
              <a:rPr lang="pl-PL" sz="2400" b="0" i="0" dirty="0">
                <a:solidFill>
                  <a:srgbClr val="333333"/>
                </a:solidFill>
                <a:effectLst/>
                <a:latin typeface="-apple-system"/>
              </a:rPr>
              <a:t> miejsce pielgrzymek bohaterów i częściowo miejsce akcji.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sz="2400" b="0" i="0" dirty="0">
                <a:solidFill>
                  <a:srgbClr val="333333"/>
                </a:solidFill>
                <a:effectLst/>
                <a:latin typeface="-apple-system"/>
              </a:rPr>
              <a:t>W powieści Andrzeja </a:t>
            </a:r>
            <a:r>
              <a:rPr lang="pl-PL" sz="2400" b="0" i="0" dirty="0" err="1">
                <a:solidFill>
                  <a:srgbClr val="333333"/>
                </a:solidFill>
                <a:effectLst/>
                <a:latin typeface="-apple-system"/>
              </a:rPr>
              <a:t>Pilipiuka</a:t>
            </a:r>
            <a:r>
              <a:rPr lang="pl-PL" sz="2400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pl-PL" sz="2400" b="0" i="1" dirty="0">
                <a:solidFill>
                  <a:srgbClr val="333333"/>
                </a:solidFill>
                <a:effectLst/>
                <a:latin typeface="-apple-system"/>
              </a:rPr>
              <a:t>Droga do </a:t>
            </a:r>
            <a:r>
              <a:rPr lang="pl-PL" sz="2400" b="0" i="1" dirty="0" err="1">
                <a:solidFill>
                  <a:srgbClr val="333333"/>
                </a:solidFill>
                <a:effectLst/>
                <a:latin typeface="-apple-system"/>
              </a:rPr>
              <a:t>Nidaros</a:t>
            </a:r>
            <a:r>
              <a:rPr lang="pl-PL" sz="2400" b="0" i="0" dirty="0">
                <a:solidFill>
                  <a:srgbClr val="333333"/>
                </a:solidFill>
                <a:effectLst/>
                <a:latin typeface="-apple-system"/>
              </a:rPr>
              <a:t> główny bohater pracuje przy rozbiórce ruin katedry.</a:t>
            </a:r>
          </a:p>
          <a:p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191895B-F073-15C1-9A41-B3A0FAB2039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3FFAF4C-227F-79F8-892F-1583C96FE3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13E8EDCF-39F2-E2E4-239B-FDF1BCDC2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0245" y="964692"/>
            <a:ext cx="202223" cy="1188720"/>
          </a:xfr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7454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280B44-E93B-FB90-7651-478B41939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9278"/>
            <a:ext cx="4486656" cy="1248507"/>
          </a:xfrm>
        </p:spPr>
        <p:txBody>
          <a:bodyPr/>
          <a:lstStyle/>
          <a:p>
            <a:r>
              <a:rPr lang="pl-PL" dirty="0"/>
              <a:t>Kilka ciekawostek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60105B2-FA22-FE5C-8D7D-F093C63669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0764" y="70093"/>
            <a:ext cx="4619044" cy="6717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EC42F89-AAF9-EB89-56C8-F89D66575F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0620" y="1688123"/>
            <a:ext cx="3794760" cy="4800599"/>
          </a:xfrm>
        </p:spPr>
        <p:txBody>
          <a:bodyPr>
            <a:noAutofit/>
          </a:bodyPr>
          <a:lstStyle/>
          <a:p>
            <a:r>
              <a:rPr lang="pl-PL" sz="1800" b="0" i="0" dirty="0">
                <a:solidFill>
                  <a:schemeClr val="tx1"/>
                </a:solidFill>
                <a:effectLst/>
                <a:latin typeface="Bahnschrift Light" panose="020B0502040204020203" pitchFamily="34" charset="0"/>
              </a:rPr>
              <a:t>Jest to najdalej na północ wysunięta katedra średniowieczna na świecie.</a:t>
            </a:r>
          </a:p>
          <a:p>
            <a:r>
              <a:rPr lang="pl-PL" sz="1800" b="0" i="0" dirty="0">
                <a:solidFill>
                  <a:schemeClr val="tx1"/>
                </a:solidFill>
                <a:effectLst/>
                <a:latin typeface="Bahnschrift Light" panose="020B0502040204020203" pitchFamily="34" charset="0"/>
              </a:rPr>
              <a:t>Budowa katedry rozpoczęta została w 1070 roku. Jej rozbudowa trwała aż do ok. 1300 roku.</a:t>
            </a:r>
            <a:endParaRPr lang="pl-PL" sz="1800" dirty="0">
              <a:solidFill>
                <a:schemeClr val="tx1"/>
              </a:solidFill>
              <a:latin typeface="Bahnschrift Light" panose="020B0502040204020203" pitchFamily="34" charset="0"/>
            </a:endParaRPr>
          </a:p>
          <a:p>
            <a:r>
              <a:rPr lang="pl-PL" sz="1800" b="0" i="0" dirty="0">
                <a:solidFill>
                  <a:schemeClr val="tx1"/>
                </a:solidFill>
                <a:effectLst/>
                <a:latin typeface="Bahnschrift Light" panose="020B0502040204020203" pitchFamily="34" charset="0"/>
              </a:rPr>
              <a:t>Katedra </a:t>
            </a:r>
            <a:r>
              <a:rPr lang="pl-PL" sz="1800" b="0" i="0" dirty="0" err="1">
                <a:solidFill>
                  <a:schemeClr val="tx1"/>
                </a:solidFill>
                <a:effectLst/>
                <a:latin typeface="Bahnschrift Light" panose="020B0502040204020203" pitchFamily="34" charset="0"/>
              </a:rPr>
              <a:t>Nidaros</a:t>
            </a:r>
            <a:r>
              <a:rPr lang="pl-PL" sz="1800" b="0" i="0" dirty="0">
                <a:solidFill>
                  <a:schemeClr val="tx1"/>
                </a:solidFill>
                <a:effectLst/>
                <a:latin typeface="Bahnschrift Light" panose="020B0502040204020203" pitchFamily="34" charset="0"/>
              </a:rPr>
              <a:t> jest tradycyjnym miejscem konsekracji nowych królów Norwegii.</a:t>
            </a:r>
          </a:p>
          <a:p>
            <a:r>
              <a:rPr lang="pl-PL" sz="1800" b="0" i="0" dirty="0">
                <a:solidFill>
                  <a:schemeClr val="tx1"/>
                </a:solidFill>
                <a:effectLst/>
                <a:latin typeface="Bahnschrift Light" panose="020B0502040204020203" pitchFamily="34" charset="0"/>
              </a:rPr>
              <a:t>Warto wejść na wieżę kościoła. Odradzamy tego jedynie osobom z klaustrofobią, bo na szczyt prowadzą ciasne schody.</a:t>
            </a:r>
          </a:p>
          <a:p>
            <a:r>
              <a:rPr lang="pl-PL" sz="1800" b="0" i="0" dirty="0">
                <a:solidFill>
                  <a:schemeClr val="tx1"/>
                </a:solidFill>
                <a:effectLst/>
                <a:latin typeface="Bahnschrift Light" panose="020B0502040204020203" pitchFamily="34" charset="0"/>
              </a:rPr>
              <a:t>Katedra może pomieścić około 1 850 osób.</a:t>
            </a:r>
            <a:endParaRPr lang="pl-PL" sz="1800" dirty="0">
              <a:solidFill>
                <a:schemeClr val="tx1"/>
              </a:solidFill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77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8B2430-EB87-0D27-9C3A-48C17CB62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12546622" y="964692"/>
            <a:ext cx="413239" cy="118872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C61AB4F-5560-818F-F5F3-5AC3DAB541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8326" y="175827"/>
            <a:ext cx="4597251" cy="6506346"/>
          </a:xfrm>
          <a:prstGeom prst="rect">
            <a:avLst/>
          </a:pr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BF846D7-9FC3-CC61-3215-A01B2747AE6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6000" dirty="0"/>
              <a:t>architektura</a:t>
            </a:r>
          </a:p>
        </p:txBody>
      </p:sp>
    </p:spTree>
    <p:extLst>
      <p:ext uri="{BB962C8B-B14F-4D97-AF65-F5344CB8AC3E}">
        <p14:creationId xmlns:p14="http://schemas.microsoft.com/office/powerpoint/2010/main" val="13092727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B04B10-AA31-C1E2-AA7C-199315BED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12792808" y="964692"/>
            <a:ext cx="351692" cy="118872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B90D76F-A716-95E2-5B8E-6F2D5ED2EC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55477" y="536683"/>
            <a:ext cx="4492869" cy="632694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PLAN KATEDRY NIDAROS</a:t>
            </a:r>
          </a:p>
        </p:txBody>
      </p:sp>
      <p:pic>
        <p:nvPicPr>
          <p:cNvPr id="1026" name="Picture 2" descr="Plantegning over Nidarosdomen av August Albertsen - Sverresborg Trøndelag  Folkemuseum / DigitaltMuseum">
            <a:extLst>
              <a:ext uri="{FF2B5EF4-FFF2-40B4-BE49-F238E27FC236}">
                <a16:creationId xmlns:a16="http://schemas.microsoft.com/office/drawing/2014/main" id="{22D021FA-20DA-3686-49C5-538B3FFDC2F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969" y="1319123"/>
            <a:ext cx="7454167" cy="478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19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196779-5EB2-C43C-5C44-1E96499CD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28600"/>
            <a:ext cx="7729728" cy="509954"/>
          </a:xfrm>
        </p:spPr>
        <p:txBody>
          <a:bodyPr>
            <a:normAutofit fontScale="90000"/>
          </a:bodyPr>
          <a:lstStyle/>
          <a:p>
            <a:r>
              <a:rPr lang="pl-PL" dirty="0"/>
              <a:t>linki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870E958-6E79-67F3-30FD-75AFE066F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355" y="940777"/>
            <a:ext cx="11658600" cy="3682627"/>
          </a:xfrm>
        </p:spPr>
        <p:txBody>
          <a:bodyPr/>
          <a:lstStyle/>
          <a:p>
            <a:r>
              <a:rPr lang="pl-PL" dirty="0"/>
              <a:t>https://www.krakow.pl/otwarty_na_swiat/190801,artykul,pielgrzymka_do_nidarosdomen__katedry_sw__olafa_patrona_norwegii.html</a:t>
            </a:r>
          </a:p>
          <a:p>
            <a:r>
              <a:rPr lang="pl-PL" dirty="0"/>
              <a:t>https://no.wikipedia.org/wiki/Pilegrimsleden</a:t>
            </a:r>
          </a:p>
          <a:p>
            <a:r>
              <a:rPr lang="pl-PL" dirty="0"/>
              <a:t>https://nocnasowa.pl/nidarosdomen/</a:t>
            </a:r>
          </a:p>
          <a:p>
            <a:r>
              <a:rPr lang="pl-PL" dirty="0"/>
              <a:t>https://pl.wikipedia.org/wiki/Nidarosdomen</a:t>
            </a:r>
          </a:p>
          <a:p>
            <a:r>
              <a:rPr lang="pl-PL" dirty="0"/>
              <a:t>https://visittrondheim.no/en/activities-attractions/sightseeing/nidaros-cathedral/</a:t>
            </a:r>
          </a:p>
          <a:p>
            <a:r>
              <a:rPr lang="pl-PL" dirty="0"/>
              <a:t>https://placeandsee.com/pl/wiki/nidarosdomen</a:t>
            </a:r>
          </a:p>
          <a:p>
            <a:r>
              <a:rPr lang="pl-PL" dirty="0"/>
              <a:t>https://www.facebook.com/photo/?fbid=10156973542779877&amp;set=a.375051499876</a:t>
            </a:r>
          </a:p>
        </p:txBody>
      </p:sp>
    </p:spTree>
    <p:extLst>
      <p:ext uri="{BB962C8B-B14F-4D97-AF65-F5344CB8AC3E}">
        <p14:creationId xmlns:p14="http://schemas.microsoft.com/office/powerpoint/2010/main" val="233528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1353C3-3594-D7E9-EEBF-F2C2EB9AE9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Dziękuję za uwagę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06F1C67-5867-CE88-FAA0-83E258B581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3600" dirty="0"/>
              <a:t>Oliwia Penner</a:t>
            </a:r>
          </a:p>
        </p:txBody>
      </p:sp>
    </p:spTree>
    <p:extLst>
      <p:ext uri="{BB962C8B-B14F-4D97-AF65-F5344CB8AC3E}">
        <p14:creationId xmlns:p14="http://schemas.microsoft.com/office/powerpoint/2010/main" val="163580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6C4E57-921C-208F-AF4E-04A1A0EC3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0" i="0" dirty="0" err="1">
                <a:solidFill>
                  <a:srgbClr val="000000"/>
                </a:solidFill>
                <a:effectLst/>
                <a:latin typeface="Linux Libertine"/>
              </a:rPr>
              <a:t>Nidarosdomen</a:t>
            </a:r>
            <a:r>
              <a:rPr lang="pl-PL" b="0" i="0" dirty="0">
                <a:solidFill>
                  <a:srgbClr val="000000"/>
                </a:solidFill>
                <a:effectLst/>
                <a:latin typeface="Linux Libertine"/>
              </a:rPr>
              <a:t/>
            </a:r>
            <a:br>
              <a:rPr lang="pl-PL" b="0" i="0" dirty="0">
                <a:solidFill>
                  <a:srgbClr val="000000"/>
                </a:solidFill>
                <a:effectLst/>
                <a:latin typeface="Linux Libertine"/>
              </a:rPr>
            </a:b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251B29F-EBD3-E4FC-A5EC-0BA6566F45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1F0770F-8DDC-8ECA-D883-F8B22B610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10049256" cy="329184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Ta największa w całej </a:t>
            </a:r>
            <a:r>
              <a:rPr lang="pl-PL" sz="2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Skandynawii</a:t>
            </a:r>
            <a:r>
              <a:rPr lang="pl-PL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świątynia jest miejscem pochówku króla </a:t>
            </a:r>
            <a:r>
              <a:rPr lang="pl-PL" sz="2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Norwegii</a:t>
            </a:r>
            <a:r>
              <a:rPr lang="pl-PL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pl-PL" sz="2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Olafa II</a:t>
            </a:r>
            <a:r>
              <a:rPr lang="pl-PL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Wprowadził on w swym kraju </a:t>
            </a:r>
            <a:r>
              <a:rPr lang="pl-PL" sz="2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chrześcijaństwo</a:t>
            </a:r>
            <a:r>
              <a:rPr lang="pl-PL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i przez wiele lat po jego śmierci, jego </a:t>
            </a:r>
            <a:r>
              <a:rPr lang="pl-PL" sz="2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grób</a:t>
            </a:r>
            <a:r>
              <a:rPr lang="pl-PL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był miejscem </a:t>
            </a:r>
            <a:r>
              <a:rPr lang="pl-PL" sz="2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pielgrzymek</a:t>
            </a:r>
            <a:r>
              <a:rPr lang="pl-PL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To sprawiło, że czterdzieści lat po </a:t>
            </a:r>
            <a:r>
              <a:rPr lang="pl-PL" sz="2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pogrzebie</a:t>
            </a:r>
            <a:r>
              <a:rPr lang="pl-PL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zaczęto budować katedrę. </a:t>
            </a:r>
            <a:r>
              <a:rPr lang="pl-PL" sz="2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Srebrna</a:t>
            </a:r>
            <a:r>
              <a:rPr lang="pl-PL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pl-PL" sz="2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trumna</a:t>
            </a:r>
            <a:r>
              <a:rPr lang="pl-PL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Olafa nie zachowała się, gdyż w </a:t>
            </a:r>
            <a:r>
              <a:rPr lang="pl-PL" sz="2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1537</a:t>
            </a:r>
            <a:r>
              <a:rPr lang="pl-PL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wywieziono ją do </a:t>
            </a:r>
            <a:r>
              <a:rPr lang="pl-PL" sz="2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Danii</a:t>
            </a:r>
            <a:r>
              <a:rPr lang="pl-PL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i przetopiono na </a:t>
            </a:r>
            <a:r>
              <a:rPr lang="pl-PL" sz="2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monety</a:t>
            </a:r>
            <a:endParaRPr lang="pl-PL" sz="2400" dirty="0">
              <a:solidFill>
                <a:schemeClr val="tx1"/>
              </a:solidFill>
            </a:endParaRP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0EB53E6-7205-FF8C-D2FD-6FD5595F05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3EA14FE-3AFF-4396-D4F5-D5B0160FE6C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63655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949EFC9-264B-D124-6D04-F801DE2C3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-465992" y="2243828"/>
            <a:ext cx="281354" cy="1141497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810443-5535-54FF-5224-DCA80ED06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5631" y="495297"/>
            <a:ext cx="5274212" cy="58879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4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Katedra jest tradycyjnym miejscem pochówku rodzin królewskich, a od 1814 stanowi miejsce koronacji wszystkich kolejnych monarchów Norwegii</a:t>
            </a:r>
            <a:endParaRPr lang="pl-PL" sz="4000" dirty="0"/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CABAD5E-D70D-EAE5-40EB-B1FF6DB3A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91" y="1449337"/>
            <a:ext cx="5176211" cy="3765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2329F48-CE64-1595-8A29-5CD7B7F91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5315" y="3525715"/>
            <a:ext cx="11588261" cy="2218239"/>
          </a:xfrm>
        </p:spPr>
        <p:txBody>
          <a:bodyPr>
            <a:normAutofit/>
          </a:bodyPr>
          <a:lstStyle/>
          <a:p>
            <a:endParaRPr lang="pl-PL" sz="16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52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2BCDA435-07FE-318C-0382-5548B04E8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5853681" y="729763"/>
            <a:ext cx="4253483" cy="562706"/>
          </a:xfrm>
        </p:spPr>
        <p:txBody>
          <a:bodyPr>
            <a:normAutofit/>
          </a:bodyPr>
          <a:lstStyle/>
          <a:p>
            <a:r>
              <a:rPr lang="pl-PL" sz="2400" b="1" dirty="0"/>
              <a:t>Budowa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BC6C504-0877-AEBB-5581-33FEC4A854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64369" y="1591408"/>
            <a:ext cx="5943599" cy="414861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Korpus budowli z szarego </a:t>
            </a:r>
            <a:r>
              <a:rPr lang="pl-PL" sz="2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steatytu</a:t>
            </a:r>
            <a:r>
              <a:rPr lang="pl-PL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wieńczy </a:t>
            </a:r>
            <a:r>
              <a:rPr lang="pl-PL" sz="2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dach</a:t>
            </a:r>
            <a:r>
              <a:rPr lang="pl-PL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kryty zieloną </a:t>
            </a:r>
            <a:r>
              <a:rPr lang="pl-PL" sz="2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miedzią</a:t>
            </a:r>
            <a:r>
              <a:rPr lang="pl-PL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i strzelista wieża. Okrągłe </a:t>
            </a:r>
            <a:r>
              <a:rPr lang="pl-PL" sz="2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okna</a:t>
            </a:r>
            <a:r>
              <a:rPr lang="pl-PL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i </a:t>
            </a:r>
            <a:r>
              <a:rPr lang="pl-PL" sz="2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ornamenty</a:t>
            </a:r>
            <a:r>
              <a:rPr lang="pl-PL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tak zwane „psie zęby”  Ślady wpływu gotyku angielskiego nosi także wczesnogotyckie </a:t>
            </a:r>
            <a:r>
              <a:rPr lang="pl-PL" sz="2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prezbiterium</a:t>
            </a:r>
            <a:r>
              <a:rPr lang="pl-PL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z ostro podwyższonymi łukami, </a:t>
            </a:r>
            <a:r>
              <a:rPr lang="pl-PL" sz="2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maswerkami</a:t>
            </a:r>
            <a:r>
              <a:rPr lang="pl-PL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i łukami przyporowymi. </a:t>
            </a:r>
            <a:r>
              <a:rPr lang="pl-PL" sz="2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Nawa</a:t>
            </a:r>
            <a:r>
              <a:rPr lang="pl-PL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główna powstała na początku XIII w. zgodnie z założeniami architektury wczesnego gotyku.</a:t>
            </a:r>
            <a:endParaRPr lang="pl-PL" sz="2400" dirty="0">
              <a:solidFill>
                <a:schemeClr val="tx1"/>
              </a:solidFill>
            </a:endParaRPr>
          </a:p>
          <a:p>
            <a:pPr algn="ctr"/>
            <a:endParaRPr lang="pl-PL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4F1A8687-8252-06B6-B9AD-211468FE5BA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23833" y="396080"/>
            <a:ext cx="4043892" cy="6065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81B73AA-D33C-AE7D-0678-787D708ED8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61131" y="5112363"/>
            <a:ext cx="4270248" cy="571874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8280A9C6-CFE3-53E9-9F6B-EAC4400F4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12625754" y="964692"/>
            <a:ext cx="624254" cy="1188720"/>
          </a:xfr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8917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403FD521-1974-3855-E0DD-E9AEE3B1C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3436" y="861647"/>
            <a:ext cx="4270248" cy="738553"/>
          </a:xfrm>
        </p:spPr>
        <p:txBody>
          <a:bodyPr/>
          <a:lstStyle/>
          <a:p>
            <a:r>
              <a:rPr lang="pl-PL" b="1" i="0" dirty="0">
                <a:solidFill>
                  <a:srgbClr val="071F32"/>
                </a:solidFill>
                <a:effectLst/>
                <a:latin typeface="Lato Bold"/>
              </a:rPr>
              <a:t>Kaplica Św. Jana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FDB36BA-66A7-06B0-235F-205F12ECE3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36431" y="1695533"/>
            <a:ext cx="4517253" cy="393056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2000" b="0" i="0" dirty="0">
                <a:solidFill>
                  <a:srgbClr val="071F32"/>
                </a:solidFill>
                <a:effectLst/>
                <a:latin typeface="Lato" panose="020F0502020204030203" pitchFamily="34" charset="0"/>
              </a:rPr>
              <a:t>Jest to najstarsza część katedry </a:t>
            </a:r>
            <a:r>
              <a:rPr lang="pl-PL" sz="2000" b="0" i="0" dirty="0" err="1">
                <a:solidFill>
                  <a:srgbClr val="071F32"/>
                </a:solidFill>
                <a:effectLst/>
                <a:latin typeface="Lato" panose="020F0502020204030203" pitchFamily="34" charset="0"/>
              </a:rPr>
              <a:t>Nidarosdomen</a:t>
            </a:r>
            <a:r>
              <a:rPr lang="pl-PL" sz="2000" b="0" i="0" dirty="0">
                <a:solidFill>
                  <a:srgbClr val="071F32"/>
                </a:solidFill>
                <a:effectLst/>
                <a:latin typeface="Lato" panose="020F0502020204030203" pitchFamily="34" charset="0"/>
              </a:rPr>
              <a:t>. Tablica fundacyjna na jej ścianie głosi, że kaplica została oddana do użytku wiernych 26 listopada 1161 r. Jednak centralnym punktem kaplicy jest nowoczesny marmurowy ołtarz zaprojektowany przez Harolda </a:t>
            </a:r>
            <a:r>
              <a:rPr lang="pl-PL" sz="2000" b="0" i="0" dirty="0" err="1">
                <a:solidFill>
                  <a:srgbClr val="071F32"/>
                </a:solidFill>
                <a:effectLst/>
                <a:latin typeface="Lato" panose="020F0502020204030203" pitchFamily="34" charset="0"/>
              </a:rPr>
              <a:t>Wårvika</a:t>
            </a:r>
            <a:r>
              <a:rPr lang="pl-PL" sz="2000" b="0" i="0" dirty="0">
                <a:solidFill>
                  <a:srgbClr val="071F32"/>
                </a:solidFill>
                <a:effectLst/>
                <a:latin typeface="Lato" panose="020F0502020204030203" pitchFamily="34" charset="0"/>
              </a:rPr>
              <a:t> w 1985 r. Oprócz św. Jana kaplicy patronuje również św. Sylwester, trzydziesty trzeci papież, zapamiętany z faktu iż przyznał obywatelom rzymskim wolność wyznania.</a:t>
            </a:r>
            <a:endParaRPr lang="pl-PL" sz="2000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70FB6B4-E955-D131-D521-2F27B7FE0E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F61DF33B-48F9-A68A-F545-F7A841FB4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12669714" y="1024655"/>
            <a:ext cx="45719" cy="1151089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3" name="Symbol zastępczy zawartości 12">
            <a:extLst>
              <a:ext uri="{FF2B5EF4-FFF2-40B4-BE49-F238E27FC236}">
                <a16:creationId xmlns:a16="http://schemas.microsoft.com/office/drawing/2014/main" id="{2F03FC9A-04C0-60A7-9617-10559E58F67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338316" y="1695533"/>
            <a:ext cx="5333349" cy="3930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312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7FDE27-F7D0-8591-4B61-5B2CB94DE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74786"/>
            <a:ext cx="4486656" cy="773722"/>
          </a:xfrm>
        </p:spPr>
        <p:txBody>
          <a:bodyPr/>
          <a:lstStyle/>
          <a:p>
            <a:r>
              <a:rPr lang="pl-PL" dirty="0"/>
              <a:t>Dzwon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0B59C45-67CF-F432-A8A8-9EF9A41D1E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4672" y="1881554"/>
            <a:ext cx="4486656" cy="3862400"/>
          </a:xfrm>
        </p:spPr>
        <p:txBody>
          <a:bodyPr>
            <a:normAutofit lnSpcReduction="10000"/>
          </a:bodyPr>
          <a:lstStyle/>
          <a:p>
            <a:r>
              <a:rPr lang="pl-PL" sz="2400" b="0" i="0" dirty="0">
                <a:solidFill>
                  <a:schemeClr val="tx1"/>
                </a:solidFill>
                <a:effectLst/>
                <a:latin typeface="Iowan Old Style"/>
              </a:rPr>
              <a:t>Katedra </a:t>
            </a:r>
            <a:r>
              <a:rPr lang="pl-PL" sz="2400" b="0" i="0" dirty="0" err="1">
                <a:solidFill>
                  <a:schemeClr val="tx1"/>
                </a:solidFill>
                <a:effectLst/>
                <a:latin typeface="Iowan Old Style"/>
              </a:rPr>
              <a:t>Nidaros</a:t>
            </a:r>
            <a:r>
              <a:rPr lang="pl-PL" sz="2400" b="0" i="0" dirty="0">
                <a:solidFill>
                  <a:schemeClr val="tx1"/>
                </a:solidFill>
                <a:effectLst/>
                <a:latin typeface="Iowan Old Style"/>
              </a:rPr>
              <a:t> była symbolem siły średniowiecznej Norwegii. Przybywali tu pielgrzymi z terenów północnej Europy, żeby odwiedzić grób św. Olafa.</a:t>
            </a:r>
          </a:p>
          <a:p>
            <a:r>
              <a:rPr lang="pl-PL" sz="2400" b="0" i="0" dirty="0">
                <a:solidFill>
                  <a:schemeClr val="tx1"/>
                </a:solidFill>
                <a:effectLst/>
                <a:latin typeface="Iowan Old Style"/>
              </a:rPr>
              <a:t>W katedrze znajduje się największy w Norwegii dzwon kościelny (średnica 168 cm, 2,8 tony), który można usłyszeć 30 km dalej, przy odpowiednim wietrze, wiadomo.</a:t>
            </a:r>
            <a:endParaRPr lang="pl-PL" sz="2400" dirty="0">
              <a:solidFill>
                <a:schemeClr val="tx1"/>
              </a:solidFill>
            </a:endParaRPr>
          </a:p>
          <a:p>
            <a:endParaRPr lang="pl-PL" dirty="0"/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6BBD09E9-2BDC-2D12-D0DC-0C30E5F675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763" y="1069911"/>
            <a:ext cx="4816475" cy="4718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943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77F2897D-D349-7CA0-809C-3A5138A21A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D1D3C7D-3151-3E02-EB79-D2DE9191E7B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4AE74B7-4200-8734-B1E5-0E249157A0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583436" y="2699238"/>
            <a:ext cx="9008364" cy="30407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</a:rPr>
              <a:t>Do </a:t>
            </a:r>
            <a:r>
              <a:rPr lang="pl-PL" sz="24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+mj-lt"/>
              </a:rPr>
              <a:t>Nidaros</a:t>
            </a:r>
            <a:r>
              <a:rPr lang="pl-PL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</a:rPr>
              <a:t> prowadziły drogi z różnych stron Norwegii. Nazywano je </a:t>
            </a:r>
            <a:r>
              <a:rPr lang="pl-PL" sz="24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+mj-lt"/>
              </a:rPr>
              <a:t>pilegrimsledene</a:t>
            </a:r>
            <a:r>
              <a:rPr lang="pl-PL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</a:rPr>
              <a:t>-to zbiorcza nazwa kilku </a:t>
            </a:r>
            <a:r>
              <a:rPr lang="pl-PL" sz="24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</a:rPr>
              <a:t>szlaków turystycznych</a:t>
            </a:r>
            <a:r>
              <a:rPr lang="pl-PL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</a:rPr>
              <a:t> w Norwegii, które prowadzą z różnych części kraju do </a:t>
            </a:r>
            <a:r>
              <a:rPr lang="pl-PL" sz="24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</a:rPr>
              <a:t>Trondheim</a:t>
            </a:r>
            <a:r>
              <a:rPr lang="pl-PL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</a:rPr>
              <a:t> i kilku innych miejsc, które według </a:t>
            </a:r>
            <a:r>
              <a:rPr lang="pl-PL" sz="24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</a:rPr>
              <a:t>katolickiej</a:t>
            </a:r>
            <a:r>
              <a:rPr lang="pl-PL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</a:rPr>
              <a:t> tradycji są </a:t>
            </a:r>
            <a:r>
              <a:rPr lang="pl-PL" sz="24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</a:rPr>
              <a:t>święte</a:t>
            </a:r>
            <a:r>
              <a:rPr lang="pl-PL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</a:rPr>
              <a:t> . Jeśli kiedyś znajdziesz kamień z informacją ile jest kilometrów do </a:t>
            </a:r>
            <a:r>
              <a:rPr lang="pl-PL" sz="24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+mj-lt"/>
              </a:rPr>
              <a:t>Nidaros</a:t>
            </a:r>
            <a:r>
              <a:rPr lang="pl-PL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</a:rPr>
              <a:t>, to znaczy, że jesteś na takim szlaku. Jedną z ważniejszych tras była Oslo–</a:t>
            </a:r>
            <a:r>
              <a:rPr lang="pl-PL" sz="24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+mj-lt"/>
              </a:rPr>
              <a:t>Nidaros</a:t>
            </a:r>
            <a:r>
              <a:rPr lang="pl-PL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</a:rPr>
              <a:t>, długa na 640 kilometrów</a:t>
            </a:r>
            <a:r>
              <a:rPr lang="pl-PL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Iowan Old Style"/>
              </a:rPr>
              <a:t>.</a:t>
            </a:r>
            <a:endParaRPr lang="pl-PL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375EC90-DA5E-E94F-A078-607803D1A5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276664C1-D899-1585-3C49-7501C089C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Drogi</a:t>
            </a:r>
          </a:p>
        </p:txBody>
      </p:sp>
    </p:spTree>
    <p:extLst>
      <p:ext uri="{BB962C8B-B14F-4D97-AF65-F5344CB8AC3E}">
        <p14:creationId xmlns:p14="http://schemas.microsoft.com/office/powerpoint/2010/main" val="180208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83D5F7-CB45-4A33-7BCC-BE282CCE8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29763"/>
            <a:ext cx="4486656" cy="756138"/>
          </a:xfrm>
        </p:spPr>
        <p:txBody>
          <a:bodyPr/>
          <a:lstStyle/>
          <a:p>
            <a:r>
              <a:rPr lang="pl-PL" dirty="0"/>
              <a:t>Pożar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9CBB8C8-8D43-4EE9-6BD0-B307DC96E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8091" y="368322"/>
            <a:ext cx="5925162" cy="3347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EC69479-9741-87F4-0F68-1C99C3EFF6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1688123"/>
            <a:ext cx="3794760" cy="4055831"/>
          </a:xfrm>
        </p:spPr>
        <p:txBody>
          <a:bodyPr>
            <a:noAutofit/>
          </a:bodyPr>
          <a:lstStyle/>
          <a:p>
            <a:r>
              <a:rPr lang="pl-PL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Podczas </a:t>
            </a:r>
            <a:r>
              <a:rPr lang="pl-PL" sz="2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pożaru</a:t>
            </a:r>
            <a:r>
              <a:rPr lang="pl-PL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w </a:t>
            </a:r>
            <a:r>
              <a:rPr lang="pl-PL" sz="2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1719</a:t>
            </a:r>
            <a:r>
              <a:rPr lang="pl-PL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uległa jednak całkowitemu zniszczeniu, a odbudowana później kopia to przykład </a:t>
            </a:r>
            <a:r>
              <a:rPr lang="pl-PL" sz="2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neogotyku-</a:t>
            </a:r>
            <a:r>
              <a:rPr lang="pl-PL" sz="2400" b="0" i="1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inspiracja gotykiem</a:t>
            </a:r>
            <a:r>
              <a:rPr lang="pl-PL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Na frontowej ścianie katedry, znajduje się 57 </a:t>
            </a:r>
            <a:r>
              <a:rPr lang="pl-PL" sz="2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rzeźb</a:t>
            </a:r>
            <a:r>
              <a:rPr lang="pl-PL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apostołów i świętych.</a:t>
            </a:r>
            <a:endParaRPr lang="pl-PL" sz="2400" dirty="0">
              <a:solidFill>
                <a:schemeClr val="tx1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07B9B51-144B-98FA-C812-E15E883B6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091" y="4069856"/>
            <a:ext cx="5925162" cy="223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001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C4646F24-B537-5A29-A1E8-19ED47BEC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8804" y="848402"/>
            <a:ext cx="3725243" cy="1099037"/>
          </a:xfrm>
        </p:spPr>
        <p:txBody>
          <a:bodyPr>
            <a:normAutofit/>
          </a:bodyPr>
          <a:lstStyle/>
          <a:p>
            <a:r>
              <a:rPr lang="pl-PL" sz="3200" dirty="0"/>
              <a:t>Pałac arcybiskupi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7D2A6D4-240F-EF01-92C7-21F9650CB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5607" y="2665476"/>
            <a:ext cx="5515708" cy="279460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 wieży katedry można podziwiać widok całej okolicy. Nieopodal znajduje się Pałac arcybiskupów w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Trondheim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wzniesiony w XIII w. Dziś w Pałacu Arcybiskupim znajdują się  trzy muzea , a najstarsza część służy jako reprezentacyjna sala uroczystych przyjęć i kolacji.</a:t>
            </a:r>
            <a:endParaRPr lang="pl-PL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52AC459A-6261-995C-2B2D-194F5008FDF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338316" y="1047750"/>
            <a:ext cx="4762500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8417667-CF55-F665-3EA2-8D46C7B5EF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991C7A48-F8C6-A810-A954-83B173321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12968653" y="964692"/>
            <a:ext cx="140677" cy="1188720"/>
          </a:xfr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0625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czka">
  <a:themeElements>
    <a:clrScheme name="Paczka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czka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czka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TM10001115[[fn=Paczka]]</Template>
  <TotalTime>24954</TotalTime>
  <Words>883</Words>
  <Application>Microsoft Office PowerPoint</Application>
  <PresentationFormat>Panoramiczny</PresentationFormat>
  <Paragraphs>52</Paragraphs>
  <Slides>19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30" baseType="lpstr">
      <vt:lpstr>ABCDiatype</vt:lpstr>
      <vt:lpstr>-apple-system</vt:lpstr>
      <vt:lpstr>Arial</vt:lpstr>
      <vt:lpstr>Bahnschrift Light</vt:lpstr>
      <vt:lpstr>Calibri</vt:lpstr>
      <vt:lpstr>Gill Sans MT</vt:lpstr>
      <vt:lpstr>Iowan Old Style</vt:lpstr>
      <vt:lpstr>Lato</vt:lpstr>
      <vt:lpstr>Lato Bold</vt:lpstr>
      <vt:lpstr>Linux Libertine</vt:lpstr>
      <vt:lpstr>Paczka</vt:lpstr>
      <vt:lpstr>Katedra</vt:lpstr>
      <vt:lpstr>Nidarosdomen </vt:lpstr>
      <vt:lpstr>Prezentacja programu PowerPoint</vt:lpstr>
      <vt:lpstr>Prezentacja programu PowerPoint</vt:lpstr>
      <vt:lpstr>Prezentacja programu PowerPoint</vt:lpstr>
      <vt:lpstr>Dzwon</vt:lpstr>
      <vt:lpstr>Drogi</vt:lpstr>
      <vt:lpstr>Pożar</vt:lpstr>
      <vt:lpstr>Prezentacja programu PowerPoint</vt:lpstr>
      <vt:lpstr>zwiedzanie</vt:lpstr>
      <vt:lpstr>oświetlenie</vt:lpstr>
      <vt:lpstr>rozeta</vt:lpstr>
      <vt:lpstr>l</vt:lpstr>
      <vt:lpstr>Prezentacja programu PowerPoint</vt:lpstr>
      <vt:lpstr>Kilka ciekawostek</vt:lpstr>
      <vt:lpstr>Prezentacja programu PowerPoint</vt:lpstr>
      <vt:lpstr>Prezentacja programu PowerPoint</vt:lpstr>
      <vt:lpstr>linki</vt:lpstr>
      <vt:lpstr>Dziękuję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Katedra</dc:title>
  <dc:creator>Tomasz Penner</dc:creator>
  <cp:lastModifiedBy>Kasia</cp:lastModifiedBy>
  <cp:revision>6</cp:revision>
  <dcterms:created xsi:type="dcterms:W3CDTF">2023-02-17T12:34:05Z</dcterms:created>
  <dcterms:modified xsi:type="dcterms:W3CDTF">2023-03-14T11:52:06Z</dcterms:modified>
</cp:coreProperties>
</file>