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Montserrat"/>
      <p:regular r:id="rId21"/>
      <p:bold r:id="rId22"/>
      <p:italic r:id="rId23"/>
      <p:boldItalic r:id="rId24"/>
    </p:embeddedFont>
    <p:embeddedFont>
      <p:font typeface="Montserrat Medium"/>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bold.fntdata"/><Relationship Id="rId21" Type="http://schemas.openxmlformats.org/officeDocument/2006/relationships/font" Target="fonts/Montserrat-regular.fntdata"/><Relationship Id="rId24" Type="http://schemas.openxmlformats.org/officeDocument/2006/relationships/font" Target="fonts/Montserrat-boldItalic.fntdata"/><Relationship Id="rId23" Type="http://schemas.openxmlformats.org/officeDocument/2006/relationships/font" Target="fonts/Montserrat-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bold.fntdata"/><Relationship Id="rId25" Type="http://schemas.openxmlformats.org/officeDocument/2006/relationships/font" Target="fonts/MontserratMedium-regular.fntdata"/><Relationship Id="rId28" Type="http://schemas.openxmlformats.org/officeDocument/2006/relationships/font" Target="fonts/MontserratMedium-boldItalic.fntdata"/><Relationship Id="rId27" Type="http://schemas.openxmlformats.org/officeDocument/2006/relationships/font" Target="fonts/MontserratMedium-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15cf2a0d7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15cf2a0d7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16596a235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16596a235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17532eeb0f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17532eeb0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16596a235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16596a235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175e68b2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175e68b2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15cf2a0d71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15cf2a0d71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15cf2a0d7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15cf2a0d7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163c468b0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2163c468b0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15cf2a0d71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15cf2a0d71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15cf2a0d71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15cf2a0d71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15cf2a0d7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15cf2a0d7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15cf2a0d7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15cf2a0d7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15cf2a0d7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15cf2a0d7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16596a23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16596a23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pl.frwiki.wiki/wiki/Lexique_des_arcs_et_vo%C3%BBtes" TargetMode="External"/><Relationship Id="rId4" Type="http://schemas.openxmlformats.org/officeDocument/2006/relationships/hyperlink" Target="https://www.historiasztuki.com.pl/strony/002-00-10-STYLE-GOTYK.html" TargetMode="External"/><Relationship Id="rId11" Type="http://schemas.openxmlformats.org/officeDocument/2006/relationships/hyperlink" Target="https://medievalheritage.eu/pl/strona-glowna/slownik/sklepienie-gwiazdziste/" TargetMode="External"/><Relationship Id="rId10" Type="http://schemas.openxmlformats.org/officeDocument/2006/relationships/hyperlink" Target="http://www.isztuka.edu.pl/i-sztuka/node/334" TargetMode="External"/><Relationship Id="rId9" Type="http://schemas.openxmlformats.org/officeDocument/2006/relationships/hyperlink" Target="https://www.budowle.pl/budowla/katedra-notre-dame" TargetMode="External"/><Relationship Id="rId5" Type="http://schemas.openxmlformats.org/officeDocument/2006/relationships/hyperlink" Target="https://zanotowane.pl/794/8574/81257.sryle_w_arch_479_id_103625558.JPG" TargetMode="External"/><Relationship Id="rId6" Type="http://schemas.openxmlformats.org/officeDocument/2006/relationships/hyperlink" Target="https://architrav.pl/katedra-notre-dame-paryz-pozar/" TargetMode="External"/><Relationship Id="rId7" Type="http://schemas.openxmlformats.org/officeDocument/2006/relationships/hyperlink" Target="https://zpe.gov.pl/a/francuskie-katedry---budowle-ponad-ludzka-wyobraznie-cz-2nbsp/DR7ctb178" TargetMode="External"/><Relationship Id="rId8" Type="http://schemas.openxmlformats.org/officeDocument/2006/relationships/hyperlink" Target="https://pl.wikipedia.org/wiki/Sklepieni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53" name="Shape 53"/>
        <p:cNvGrpSpPr/>
        <p:nvPr/>
      </p:nvGrpSpPr>
      <p:grpSpPr>
        <a:xfrm>
          <a:off x="0" y="0"/>
          <a:ext cx="0" cy="0"/>
          <a:chOff x="0" y="0"/>
          <a:chExt cx="0" cy="0"/>
        </a:xfrm>
      </p:grpSpPr>
      <p:sp>
        <p:nvSpPr>
          <p:cNvPr id="54" name="Google Shape;54;p13"/>
          <p:cNvSpPr/>
          <p:nvPr/>
        </p:nvSpPr>
        <p:spPr>
          <a:xfrm>
            <a:off x="2245200" y="244950"/>
            <a:ext cx="4653600" cy="4653600"/>
          </a:xfrm>
          <a:prstGeom prst="ellipse">
            <a:avLst/>
          </a:prstGeom>
          <a:solidFill>
            <a:srgbClr val="57393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2683950" y="683700"/>
            <a:ext cx="3776100" cy="3776100"/>
          </a:xfrm>
          <a:prstGeom prst="ellipse">
            <a:avLst/>
          </a:prstGeom>
          <a:noFill/>
          <a:ln cap="flat" cmpd="sng" w="9525">
            <a:solidFill>
              <a:srgbClr val="DAC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573939"/>
              </a:highlight>
            </a:endParaRPr>
          </a:p>
        </p:txBody>
      </p:sp>
      <p:sp>
        <p:nvSpPr>
          <p:cNvPr id="56" name="Google Shape;56;p13"/>
          <p:cNvSpPr txBox="1"/>
          <p:nvPr>
            <p:ph type="ctrTitle"/>
          </p:nvPr>
        </p:nvSpPr>
        <p:spPr>
          <a:xfrm>
            <a:off x="2492150" y="1574700"/>
            <a:ext cx="4173900" cy="1994100"/>
          </a:xfrm>
          <a:prstGeom prst="rect">
            <a:avLst/>
          </a:prstGeom>
          <a:noFill/>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pl" sz="3600">
                <a:solidFill>
                  <a:srgbClr val="DAC0B3"/>
                </a:solidFill>
                <a:latin typeface="Georgia"/>
                <a:ea typeface="Georgia"/>
                <a:cs typeface="Georgia"/>
                <a:sym typeface="Georgia"/>
              </a:rPr>
              <a:t>Sklepienia w katedrach gotyckich</a:t>
            </a:r>
            <a:endParaRPr sz="3600">
              <a:solidFill>
                <a:srgbClr val="DAC0B3"/>
              </a:solidFill>
              <a:latin typeface="Georgia"/>
              <a:ea typeface="Georgia"/>
              <a:cs typeface="Georgia"/>
              <a:sym typeface="Georgia"/>
            </a:endParaRPr>
          </a:p>
          <a:p>
            <a:pPr indent="0" lvl="0" marL="0" rtl="0" algn="ctr">
              <a:spcBef>
                <a:spcPts val="0"/>
              </a:spcBef>
              <a:spcAft>
                <a:spcPts val="0"/>
              </a:spcAft>
              <a:buNone/>
            </a:pPr>
            <a:r>
              <a:t/>
            </a:r>
            <a:endParaRPr sz="3600">
              <a:solidFill>
                <a:srgbClr val="DAC0B3"/>
              </a:solidFill>
              <a:latin typeface="Georgia"/>
              <a:ea typeface="Georgia"/>
              <a:cs typeface="Georgia"/>
              <a:sym typeface="Georgia"/>
            </a:endParaRPr>
          </a:p>
          <a:p>
            <a:pPr indent="0" lvl="0" marL="0" rtl="0" algn="ctr">
              <a:spcBef>
                <a:spcPts val="0"/>
              </a:spcBef>
              <a:spcAft>
                <a:spcPts val="0"/>
              </a:spcAft>
              <a:buNone/>
            </a:pPr>
            <a:r>
              <a:rPr lang="pl" sz="1266">
                <a:solidFill>
                  <a:srgbClr val="DAC0B3"/>
                </a:solidFill>
                <a:latin typeface="Georgia"/>
                <a:ea typeface="Georgia"/>
                <a:cs typeface="Georgia"/>
                <a:sym typeface="Georgia"/>
              </a:rPr>
              <a:t>Magdalena Zawadzka 1a</a:t>
            </a:r>
            <a:endParaRPr sz="1266">
              <a:solidFill>
                <a:srgbClr val="DAC0B3"/>
              </a:solidFill>
              <a:latin typeface="Georgia"/>
              <a:ea typeface="Georgia"/>
              <a:cs typeface="Georgia"/>
              <a:sym typeface="Georg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154" name="Shape 154"/>
        <p:cNvGrpSpPr/>
        <p:nvPr/>
      </p:nvGrpSpPr>
      <p:grpSpPr>
        <a:xfrm>
          <a:off x="0" y="0"/>
          <a:ext cx="0" cy="0"/>
          <a:chOff x="0" y="0"/>
          <a:chExt cx="0" cy="0"/>
        </a:xfrm>
      </p:grpSpPr>
      <p:sp>
        <p:nvSpPr>
          <p:cNvPr id="155" name="Google Shape;155;p22"/>
          <p:cNvSpPr txBox="1"/>
          <p:nvPr>
            <p:ph type="title"/>
          </p:nvPr>
        </p:nvSpPr>
        <p:spPr>
          <a:xfrm>
            <a:off x="893300" y="104725"/>
            <a:ext cx="7695900" cy="881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l">
                <a:latin typeface="Georgia"/>
                <a:ea typeface="Georgia"/>
                <a:cs typeface="Georgia"/>
                <a:sym typeface="Georgia"/>
              </a:rPr>
              <a:t>Sklepienia gwiaździste</a:t>
            </a:r>
            <a:endParaRPr b="1">
              <a:latin typeface="Georgia"/>
              <a:ea typeface="Georgia"/>
              <a:cs typeface="Georgia"/>
              <a:sym typeface="Georgia"/>
            </a:endParaRPr>
          </a:p>
        </p:txBody>
      </p:sp>
      <p:sp>
        <p:nvSpPr>
          <p:cNvPr id="156" name="Google Shape;156;p22"/>
          <p:cNvSpPr txBox="1"/>
          <p:nvPr/>
        </p:nvSpPr>
        <p:spPr>
          <a:xfrm>
            <a:off x="284550" y="4251550"/>
            <a:ext cx="8574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2400">
                <a:latin typeface="Georgia"/>
                <a:ea typeface="Georgia"/>
                <a:cs typeface="Georgia"/>
                <a:sym typeface="Georgia"/>
              </a:rPr>
              <a:t>w katedrze w Chełmży w Polsce.</a:t>
            </a:r>
            <a:endParaRPr b="1" sz="2400">
              <a:latin typeface="Georgia"/>
              <a:ea typeface="Georgia"/>
              <a:cs typeface="Georgia"/>
              <a:sym typeface="Georgia"/>
            </a:endParaRPr>
          </a:p>
        </p:txBody>
      </p:sp>
      <p:pic>
        <p:nvPicPr>
          <p:cNvPr id="157" name="Google Shape;157;p22"/>
          <p:cNvPicPr preferRelativeResize="0"/>
          <p:nvPr/>
        </p:nvPicPr>
        <p:blipFill>
          <a:blip r:embed="rId3">
            <a:alphaModFix/>
          </a:blip>
          <a:stretch>
            <a:fillRect/>
          </a:stretch>
        </p:blipFill>
        <p:spPr>
          <a:xfrm>
            <a:off x="6617850" y="985825"/>
            <a:ext cx="2241600" cy="1685100"/>
          </a:xfrm>
          <a:prstGeom prst="roundRect">
            <a:avLst>
              <a:gd fmla="val 16667" name="adj"/>
            </a:avLst>
          </a:prstGeom>
          <a:noFill/>
          <a:ln>
            <a:noFill/>
          </a:ln>
        </p:spPr>
      </p:pic>
      <p:pic>
        <p:nvPicPr>
          <p:cNvPr id="158" name="Google Shape;158;p22"/>
          <p:cNvPicPr preferRelativeResize="0"/>
          <p:nvPr/>
        </p:nvPicPr>
        <p:blipFill>
          <a:blip r:embed="rId4">
            <a:alphaModFix/>
          </a:blip>
          <a:stretch>
            <a:fillRect/>
          </a:stretch>
        </p:blipFill>
        <p:spPr>
          <a:xfrm>
            <a:off x="3019663" y="1446075"/>
            <a:ext cx="3309300" cy="2479800"/>
          </a:xfrm>
          <a:prstGeom prst="roundRect">
            <a:avLst>
              <a:gd fmla="val 16667" name="adj"/>
            </a:avLst>
          </a:prstGeom>
          <a:noFill/>
          <a:ln>
            <a:noFill/>
          </a:ln>
        </p:spPr>
      </p:pic>
      <p:pic>
        <p:nvPicPr>
          <p:cNvPr id="159" name="Google Shape;159;p22"/>
          <p:cNvPicPr preferRelativeResize="0"/>
          <p:nvPr/>
        </p:nvPicPr>
        <p:blipFill>
          <a:blip r:embed="rId5">
            <a:alphaModFix/>
          </a:blip>
          <a:stretch>
            <a:fillRect/>
          </a:stretch>
        </p:blipFill>
        <p:spPr>
          <a:xfrm>
            <a:off x="489175" y="988525"/>
            <a:ext cx="2241600" cy="16797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00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00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000"/>
                                        <p:tgtEl>
                                          <p:spTgt spid="1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59"/>
                                        </p:tgtEl>
                                        <p:attrNameLst>
                                          <p:attrName>style.visibility</p:attrName>
                                        </p:attrNameLst>
                                      </p:cBhvr>
                                      <p:to>
                                        <p:strVal val="visible"/>
                                      </p:to>
                                    </p:set>
                                    <p:anim calcmode="lin" valueType="num">
                                      <p:cBhvr additive="base">
                                        <p:cTn dur="1000"/>
                                        <p:tgtEl>
                                          <p:spTgt spid="15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1000"/>
                                        <p:tgtEl>
                                          <p:spTgt spid="15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3"/>
          <p:cNvSpPr/>
          <p:nvPr/>
        </p:nvSpPr>
        <p:spPr>
          <a:xfrm>
            <a:off x="-8175" y="2516650"/>
            <a:ext cx="9144000" cy="2626800"/>
          </a:xfrm>
          <a:prstGeom prst="rect">
            <a:avLst/>
          </a:prstGeom>
          <a:solidFill>
            <a:srgbClr val="DAC0B3"/>
          </a:solidFill>
          <a:ln cap="flat" cmpd="sng" w="9525">
            <a:solidFill>
              <a:srgbClr val="DAC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ph type="title"/>
          </p:nvPr>
        </p:nvSpPr>
        <p:spPr>
          <a:xfrm>
            <a:off x="747025" y="2516650"/>
            <a:ext cx="7205100" cy="3663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pl">
                <a:latin typeface="Georgia"/>
                <a:ea typeface="Georgia"/>
                <a:cs typeface="Georgia"/>
                <a:sym typeface="Georgia"/>
              </a:rPr>
              <a:t>Sklepienie kryształowe</a:t>
            </a:r>
            <a:endParaRPr>
              <a:latin typeface="Georgia"/>
              <a:ea typeface="Georgia"/>
              <a:cs typeface="Georgia"/>
              <a:sym typeface="Georgia"/>
            </a:endParaRPr>
          </a:p>
        </p:txBody>
      </p:sp>
      <p:sp>
        <p:nvSpPr>
          <p:cNvPr id="166" name="Google Shape;166;p23"/>
          <p:cNvSpPr txBox="1"/>
          <p:nvPr>
            <p:ph idx="1" type="body"/>
          </p:nvPr>
        </p:nvSpPr>
        <p:spPr>
          <a:xfrm>
            <a:off x="747025" y="2825800"/>
            <a:ext cx="7205100" cy="2150400"/>
          </a:xfrm>
          <a:prstGeom prst="rect">
            <a:avLst/>
          </a:prstGeom>
        </p:spPr>
        <p:txBody>
          <a:bodyPr anchorCtr="0" anchor="t" bIns="91425" lIns="91425" spcFirstLastPara="1" rIns="91425" wrap="square" tIns="91425">
            <a:noAutofit/>
          </a:bodyPr>
          <a:lstStyle/>
          <a:p>
            <a:pPr indent="-330835" lvl="0" marL="457200" rtl="0" algn="l">
              <a:lnSpc>
                <a:spcPct val="150000"/>
              </a:lnSpc>
              <a:spcBef>
                <a:spcPts val="0"/>
              </a:spcBef>
              <a:spcAft>
                <a:spcPts val="0"/>
              </a:spcAft>
              <a:buSzPts val="1610"/>
              <a:buFont typeface="Georgia"/>
              <a:buChar char="●"/>
            </a:pPr>
            <a:r>
              <a:rPr lang="pl" sz="1563">
                <a:latin typeface="Georgia"/>
                <a:ea typeface="Georgia"/>
                <a:cs typeface="Georgia"/>
                <a:sym typeface="Georgia"/>
              </a:rPr>
              <a:t>Bez żebrowe sklepienie kryształowe - odmiana sklepienia gwiaździstego;</a:t>
            </a:r>
            <a:endParaRPr sz="1563">
              <a:latin typeface="Georgia"/>
              <a:ea typeface="Georgia"/>
              <a:cs typeface="Georgia"/>
              <a:sym typeface="Georgia"/>
            </a:endParaRPr>
          </a:p>
          <a:p>
            <a:pPr indent="-327898" lvl="0" marL="457200" rtl="0" algn="l">
              <a:lnSpc>
                <a:spcPct val="150000"/>
              </a:lnSpc>
              <a:spcBef>
                <a:spcPts val="0"/>
              </a:spcBef>
              <a:spcAft>
                <a:spcPts val="0"/>
              </a:spcAft>
              <a:buSzPts val="1564"/>
              <a:buFont typeface="Georgia"/>
              <a:buChar char="●"/>
            </a:pPr>
            <a:r>
              <a:rPr lang="pl" sz="1563">
                <a:latin typeface="Georgia"/>
                <a:ea typeface="Georgia"/>
                <a:cs typeface="Georgia"/>
                <a:sym typeface="Georgia"/>
              </a:rPr>
              <a:t>Pola po bokach ramion łączą się w wydłużone czworokąty ramion gwiazdy. Na każdym z trójkątnych pól kolejne dwie linie ostrych szwów. Dzielą je na trzy następne trójkąty. Utworzone liczne, małe wysklepki oddają rysunek kryształowego szlifu o formie rozbudowanej gwiazdy;</a:t>
            </a:r>
            <a:endParaRPr sz="1563">
              <a:latin typeface="Georgia"/>
              <a:ea typeface="Georgia"/>
              <a:cs typeface="Georgia"/>
              <a:sym typeface="Georgia"/>
            </a:endParaRPr>
          </a:p>
          <a:p>
            <a:pPr indent="-327898" lvl="0" marL="457200" rtl="0" algn="l">
              <a:lnSpc>
                <a:spcPct val="150000"/>
              </a:lnSpc>
              <a:spcBef>
                <a:spcPts val="0"/>
              </a:spcBef>
              <a:spcAft>
                <a:spcPts val="0"/>
              </a:spcAft>
              <a:buSzPts val="1564"/>
              <a:buFont typeface="Georgia"/>
              <a:buChar char="●"/>
            </a:pPr>
            <a:r>
              <a:rPr lang="pl" sz="1563">
                <a:latin typeface="Georgia"/>
                <a:ea typeface="Georgia"/>
                <a:cs typeface="Georgia"/>
                <a:sym typeface="Georgia"/>
              </a:rPr>
              <a:t>Sklepienie dojrzałego gotyku.</a:t>
            </a:r>
            <a:endParaRPr sz="1563">
              <a:latin typeface="Georgia"/>
              <a:ea typeface="Georgia"/>
              <a:cs typeface="Georgia"/>
              <a:sym typeface="Georgia"/>
            </a:endParaRPr>
          </a:p>
        </p:txBody>
      </p:sp>
      <p:pic>
        <p:nvPicPr>
          <p:cNvPr id="167" name="Google Shape;167;p23"/>
          <p:cNvPicPr preferRelativeResize="0"/>
          <p:nvPr/>
        </p:nvPicPr>
        <p:blipFill rotWithShape="1">
          <a:blip r:embed="rId3">
            <a:alphaModFix/>
          </a:blip>
          <a:srcRect b="5573" l="4953" r="5472" t="2607"/>
          <a:stretch/>
        </p:blipFill>
        <p:spPr>
          <a:xfrm>
            <a:off x="1573650" y="302100"/>
            <a:ext cx="2265600" cy="2041050"/>
          </a:xfrm>
          <a:prstGeom prst="rect">
            <a:avLst/>
          </a:prstGeom>
          <a:noFill/>
          <a:ln>
            <a:noFill/>
          </a:ln>
        </p:spPr>
      </p:pic>
      <p:pic>
        <p:nvPicPr>
          <p:cNvPr id="168" name="Google Shape;168;p23"/>
          <p:cNvPicPr preferRelativeResize="0"/>
          <p:nvPr/>
        </p:nvPicPr>
        <p:blipFill rotWithShape="1">
          <a:blip r:embed="rId4">
            <a:alphaModFix/>
          </a:blip>
          <a:srcRect b="0" l="6393" r="4812" t="0"/>
          <a:stretch/>
        </p:blipFill>
        <p:spPr>
          <a:xfrm>
            <a:off x="5084300" y="529313"/>
            <a:ext cx="2102300" cy="1586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1000"/>
                                        <p:tgtEl>
                                          <p:spTgt spid="1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1000"/>
                                        <p:tgtEl>
                                          <p:spTgt spid="1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000"/>
                                        <p:tgtEl>
                                          <p:spTgt spid="1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172" name="Shape 172"/>
        <p:cNvGrpSpPr/>
        <p:nvPr/>
      </p:nvGrpSpPr>
      <p:grpSpPr>
        <a:xfrm>
          <a:off x="0" y="0"/>
          <a:ext cx="0" cy="0"/>
          <a:chOff x="0" y="0"/>
          <a:chExt cx="0" cy="0"/>
        </a:xfrm>
      </p:grpSpPr>
      <p:sp>
        <p:nvSpPr>
          <p:cNvPr id="173" name="Google Shape;173;p24"/>
          <p:cNvSpPr txBox="1"/>
          <p:nvPr>
            <p:ph type="title"/>
          </p:nvPr>
        </p:nvSpPr>
        <p:spPr>
          <a:xfrm>
            <a:off x="1461400" y="208600"/>
            <a:ext cx="6082500" cy="755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l">
                <a:latin typeface="Georgia"/>
                <a:ea typeface="Georgia"/>
                <a:cs typeface="Georgia"/>
                <a:sym typeface="Georgia"/>
              </a:rPr>
              <a:t>Sklepienia kryształowe</a:t>
            </a:r>
            <a:endParaRPr b="1">
              <a:latin typeface="Georgia"/>
              <a:ea typeface="Georgia"/>
              <a:cs typeface="Georgia"/>
              <a:sym typeface="Georgia"/>
            </a:endParaRPr>
          </a:p>
        </p:txBody>
      </p:sp>
      <p:sp>
        <p:nvSpPr>
          <p:cNvPr id="174" name="Google Shape;174;p24"/>
          <p:cNvSpPr txBox="1"/>
          <p:nvPr>
            <p:ph idx="1" type="body"/>
          </p:nvPr>
        </p:nvSpPr>
        <p:spPr>
          <a:xfrm>
            <a:off x="981850" y="4231700"/>
            <a:ext cx="7041600" cy="7557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pl" sz="2400">
                <a:solidFill>
                  <a:schemeClr val="dk1"/>
                </a:solidFill>
                <a:latin typeface="Georgia"/>
                <a:ea typeface="Georgia"/>
                <a:cs typeface="Georgia"/>
                <a:sym typeface="Georgia"/>
              </a:rPr>
              <a:t>w kościele Mariackim w Gdańsku w Polsce.</a:t>
            </a:r>
            <a:endParaRPr b="1" sz="2400">
              <a:solidFill>
                <a:schemeClr val="dk1"/>
              </a:solidFill>
              <a:latin typeface="Georgia"/>
              <a:ea typeface="Georgia"/>
              <a:cs typeface="Georgia"/>
              <a:sym typeface="Georgia"/>
            </a:endParaRPr>
          </a:p>
        </p:txBody>
      </p:sp>
      <p:pic>
        <p:nvPicPr>
          <p:cNvPr id="175" name="Google Shape;175;p24"/>
          <p:cNvPicPr preferRelativeResize="0"/>
          <p:nvPr/>
        </p:nvPicPr>
        <p:blipFill>
          <a:blip r:embed="rId3">
            <a:alphaModFix/>
          </a:blip>
          <a:stretch>
            <a:fillRect/>
          </a:stretch>
        </p:blipFill>
        <p:spPr>
          <a:xfrm>
            <a:off x="4225100" y="1341900"/>
            <a:ext cx="3780000" cy="2512200"/>
          </a:xfrm>
          <a:prstGeom prst="roundRect">
            <a:avLst>
              <a:gd fmla="val 16667" name="adj"/>
            </a:avLst>
          </a:prstGeom>
          <a:noFill/>
          <a:ln>
            <a:noFill/>
          </a:ln>
        </p:spPr>
      </p:pic>
      <p:pic>
        <p:nvPicPr>
          <p:cNvPr id="176" name="Google Shape;176;p24"/>
          <p:cNvPicPr preferRelativeResize="0"/>
          <p:nvPr/>
        </p:nvPicPr>
        <p:blipFill rotWithShape="1">
          <a:blip r:embed="rId4">
            <a:alphaModFix/>
          </a:blip>
          <a:srcRect b="22094" l="0" r="0" t="0"/>
          <a:stretch/>
        </p:blipFill>
        <p:spPr>
          <a:xfrm>
            <a:off x="1681750" y="990625"/>
            <a:ext cx="1898400" cy="28635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1000"/>
                                        <p:tgtEl>
                                          <p:spTgt spid="17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75"/>
                                        </p:tgtEl>
                                        <p:attrNameLst>
                                          <p:attrName>style.visibility</p:attrName>
                                        </p:attrNameLst>
                                      </p:cBhvr>
                                      <p:to>
                                        <p:strVal val="visible"/>
                                      </p:to>
                                    </p:set>
                                    <p:anim calcmode="lin" valueType="num">
                                      <p:cBhvr additive="base">
                                        <p:cTn dur="1000"/>
                                        <p:tgtEl>
                                          <p:spTgt spid="1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6"/>
                                        </p:tgtEl>
                                        <p:attrNameLst>
                                          <p:attrName>style.visibility</p:attrName>
                                        </p:attrNameLst>
                                      </p:cBhvr>
                                      <p:to>
                                        <p:strVal val="visible"/>
                                      </p:to>
                                    </p:set>
                                    <p:anim calcmode="lin" valueType="num">
                                      <p:cBhvr additive="base">
                                        <p:cTn dur="1000"/>
                                        <p:tgtEl>
                                          <p:spTgt spid="17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74"/>
                                        </p:tgtEl>
                                        <p:attrNameLst>
                                          <p:attrName>style.visibility</p:attrName>
                                        </p:attrNameLst>
                                      </p:cBhvr>
                                      <p:to>
                                        <p:strVal val="visible"/>
                                      </p:to>
                                    </p:set>
                                    <p:anim calcmode="lin" valueType="num">
                                      <p:cBhvr additive="base">
                                        <p:cTn dur="1000"/>
                                        <p:tgtEl>
                                          <p:spTgt spid="17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5"/>
          <p:cNvSpPr/>
          <p:nvPr/>
        </p:nvSpPr>
        <p:spPr>
          <a:xfrm>
            <a:off x="-59200" y="-14300"/>
            <a:ext cx="9203100" cy="2586000"/>
          </a:xfrm>
          <a:prstGeom prst="rect">
            <a:avLst/>
          </a:prstGeom>
          <a:solidFill>
            <a:srgbClr val="DAC0B3"/>
          </a:solidFill>
          <a:ln cap="flat" cmpd="sng" w="9525">
            <a:solidFill>
              <a:srgbClr val="DAC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txBox="1"/>
          <p:nvPr>
            <p:ph type="title"/>
          </p:nvPr>
        </p:nvSpPr>
        <p:spPr>
          <a:xfrm>
            <a:off x="1331850" y="86150"/>
            <a:ext cx="6480300" cy="650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l">
                <a:latin typeface="Georgia"/>
                <a:ea typeface="Georgia"/>
                <a:cs typeface="Georgia"/>
                <a:sym typeface="Georgia"/>
              </a:rPr>
              <a:t>Sklepienie sieciowe</a:t>
            </a:r>
            <a:endParaRPr b="1">
              <a:latin typeface="Georgia"/>
              <a:ea typeface="Georgia"/>
              <a:cs typeface="Georgia"/>
              <a:sym typeface="Georgia"/>
            </a:endParaRPr>
          </a:p>
        </p:txBody>
      </p:sp>
      <p:sp>
        <p:nvSpPr>
          <p:cNvPr id="183" name="Google Shape;183;p25"/>
          <p:cNvSpPr txBox="1"/>
          <p:nvPr>
            <p:ph idx="1" type="body"/>
          </p:nvPr>
        </p:nvSpPr>
        <p:spPr>
          <a:xfrm>
            <a:off x="409950" y="736850"/>
            <a:ext cx="8246100" cy="1584000"/>
          </a:xfrm>
          <a:prstGeom prst="rect">
            <a:avLst/>
          </a:prstGeom>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SzPts val="1500"/>
              <a:buFont typeface="Georgia"/>
              <a:buChar char="●"/>
            </a:pPr>
            <a:r>
              <a:rPr lang="pl" sz="1500">
                <a:latin typeface="Georgia"/>
                <a:ea typeface="Georgia"/>
                <a:cs typeface="Georgia"/>
                <a:sym typeface="Georgia"/>
              </a:rPr>
              <a:t>Sklepienie o kształcie przeciętego wzdłuż walca, nad powierzchnią o planie prostokąta;</a:t>
            </a:r>
            <a:endParaRPr sz="1500">
              <a:latin typeface="Georgia"/>
              <a:ea typeface="Georgia"/>
              <a:cs typeface="Georgia"/>
              <a:sym typeface="Georgia"/>
            </a:endParaRPr>
          </a:p>
          <a:p>
            <a:pPr indent="-323850" lvl="0" marL="457200" rtl="0" algn="l">
              <a:lnSpc>
                <a:spcPct val="150000"/>
              </a:lnSpc>
              <a:spcBef>
                <a:spcPts val="0"/>
              </a:spcBef>
              <a:spcAft>
                <a:spcPts val="0"/>
              </a:spcAft>
              <a:buSzPts val="1500"/>
              <a:buFont typeface="Georgia"/>
              <a:buChar char="●"/>
            </a:pPr>
            <a:r>
              <a:rPr lang="pl" sz="1500">
                <a:latin typeface="Georgia"/>
                <a:ea typeface="Georgia"/>
                <a:cs typeface="Georgia"/>
                <a:sym typeface="Georgia"/>
              </a:rPr>
              <a:t>Sklepienie późnogotyckie; </a:t>
            </a:r>
            <a:endParaRPr sz="1500">
              <a:latin typeface="Georgia"/>
              <a:ea typeface="Georgia"/>
              <a:cs typeface="Georgia"/>
              <a:sym typeface="Georgia"/>
            </a:endParaRPr>
          </a:p>
          <a:p>
            <a:pPr indent="-323850" lvl="0" marL="457200" rtl="0" algn="l">
              <a:lnSpc>
                <a:spcPct val="150000"/>
              </a:lnSpc>
              <a:spcBef>
                <a:spcPts val="0"/>
              </a:spcBef>
              <a:spcAft>
                <a:spcPts val="0"/>
              </a:spcAft>
              <a:buSzPts val="1500"/>
              <a:buFont typeface="Georgia"/>
              <a:buChar char="●"/>
            </a:pPr>
            <a:r>
              <a:rPr lang="pl" sz="1500">
                <a:latin typeface="Georgia"/>
                <a:ea typeface="Georgia"/>
                <a:cs typeface="Georgia"/>
                <a:sym typeface="Georgia"/>
              </a:rPr>
              <a:t>Żebra w nim są równoległe do siebie;</a:t>
            </a:r>
            <a:endParaRPr sz="1500">
              <a:latin typeface="Georgia"/>
              <a:ea typeface="Georgia"/>
              <a:cs typeface="Georgia"/>
              <a:sym typeface="Georgia"/>
            </a:endParaRPr>
          </a:p>
          <a:p>
            <a:pPr indent="-323850" lvl="0" marL="457200" rtl="0" algn="l">
              <a:lnSpc>
                <a:spcPct val="150000"/>
              </a:lnSpc>
              <a:spcBef>
                <a:spcPts val="0"/>
              </a:spcBef>
              <a:spcAft>
                <a:spcPts val="0"/>
              </a:spcAft>
              <a:buSzPts val="1500"/>
              <a:buFont typeface="Georgia"/>
              <a:buChar char="●"/>
            </a:pPr>
            <a:r>
              <a:rPr lang="pl" sz="1500">
                <a:latin typeface="Georgia"/>
                <a:ea typeface="Georgia"/>
                <a:cs typeface="Georgia"/>
                <a:sym typeface="Georgia"/>
              </a:rPr>
              <a:t>Nie ma podziałów między przęsłami.</a:t>
            </a:r>
            <a:endParaRPr sz="1500">
              <a:latin typeface="Georgia"/>
              <a:ea typeface="Georgia"/>
              <a:cs typeface="Georgia"/>
              <a:sym typeface="Georgia"/>
            </a:endParaRPr>
          </a:p>
        </p:txBody>
      </p:sp>
      <p:pic>
        <p:nvPicPr>
          <p:cNvPr id="184" name="Google Shape;184;p25"/>
          <p:cNvPicPr preferRelativeResize="0"/>
          <p:nvPr/>
        </p:nvPicPr>
        <p:blipFill>
          <a:blip r:embed="rId3">
            <a:alphaModFix/>
          </a:blip>
          <a:stretch>
            <a:fillRect/>
          </a:stretch>
        </p:blipFill>
        <p:spPr>
          <a:xfrm>
            <a:off x="1331850" y="2734300"/>
            <a:ext cx="2676525" cy="2190750"/>
          </a:xfrm>
          <a:prstGeom prst="rect">
            <a:avLst/>
          </a:prstGeom>
          <a:noFill/>
          <a:ln>
            <a:noFill/>
          </a:ln>
        </p:spPr>
      </p:pic>
      <p:pic>
        <p:nvPicPr>
          <p:cNvPr id="185" name="Google Shape;185;p25"/>
          <p:cNvPicPr preferRelativeResize="0"/>
          <p:nvPr/>
        </p:nvPicPr>
        <p:blipFill>
          <a:blip r:embed="rId4">
            <a:alphaModFix/>
          </a:blip>
          <a:stretch>
            <a:fillRect/>
          </a:stretch>
        </p:blipFill>
        <p:spPr>
          <a:xfrm>
            <a:off x="5611875" y="2743825"/>
            <a:ext cx="2200275" cy="2171700"/>
          </a:xfrm>
          <a:prstGeom prst="rect">
            <a:avLst/>
          </a:prstGeom>
          <a:noFill/>
          <a:ln>
            <a:noFill/>
          </a:ln>
        </p:spPr>
      </p:pic>
      <p:cxnSp>
        <p:nvCxnSpPr>
          <p:cNvPr id="186" name="Google Shape;186;p25"/>
          <p:cNvCxnSpPr/>
          <p:nvPr/>
        </p:nvCxnSpPr>
        <p:spPr>
          <a:xfrm flipH="1" rot="10800000">
            <a:off x="5196575" y="3688175"/>
            <a:ext cx="632700" cy="500100"/>
          </a:xfrm>
          <a:prstGeom prst="straightConnector1">
            <a:avLst/>
          </a:prstGeom>
          <a:noFill/>
          <a:ln cap="flat" cmpd="sng" w="9525">
            <a:solidFill>
              <a:srgbClr val="573939"/>
            </a:solidFill>
            <a:prstDash val="solid"/>
            <a:round/>
            <a:headEnd len="med" w="med" type="none"/>
            <a:tailEnd len="med" w="med" type="triangle"/>
          </a:ln>
        </p:spPr>
      </p:cxnSp>
      <p:sp>
        <p:nvSpPr>
          <p:cNvPr id="187" name="Google Shape;187;p25"/>
          <p:cNvSpPr txBox="1"/>
          <p:nvPr/>
        </p:nvSpPr>
        <p:spPr>
          <a:xfrm>
            <a:off x="4008375" y="4127050"/>
            <a:ext cx="1821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900">
                <a:solidFill>
                  <a:srgbClr val="573939"/>
                </a:solidFill>
                <a:latin typeface="Montserrat Medium"/>
                <a:ea typeface="Montserrat Medium"/>
                <a:cs typeface="Montserrat Medium"/>
                <a:sym typeface="Montserrat Medium"/>
              </a:rPr>
              <a:t>Przęsło- element łączący dwie podpory.</a:t>
            </a:r>
            <a:endParaRPr sz="900">
              <a:solidFill>
                <a:srgbClr val="573939"/>
              </a:solidFill>
              <a:latin typeface="Montserrat Medium"/>
              <a:ea typeface="Montserrat Medium"/>
              <a:cs typeface="Montserrat Medium"/>
              <a:sym typeface="Montserrat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1000"/>
                                        <p:tgtEl>
                                          <p:spTgt spid="1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1000"/>
                                        <p:tgtEl>
                                          <p:spTgt spid="1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1000"/>
                                        <p:tgtEl>
                                          <p:spTgt spid="1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7"/>
                                        </p:tgtEl>
                                        <p:attrNameLst>
                                          <p:attrName>style.visibility</p:attrName>
                                        </p:attrNameLst>
                                      </p:cBhvr>
                                      <p:to>
                                        <p:strVal val="visible"/>
                                      </p:to>
                                    </p:set>
                                    <p:anim calcmode="lin" valueType="num">
                                      <p:cBhvr additive="base">
                                        <p:cTn dur="1000"/>
                                        <p:tgtEl>
                                          <p:spTgt spid="1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191" name="Shape 191"/>
        <p:cNvGrpSpPr/>
        <p:nvPr/>
      </p:nvGrpSpPr>
      <p:grpSpPr>
        <a:xfrm>
          <a:off x="0" y="0"/>
          <a:ext cx="0" cy="0"/>
          <a:chOff x="0" y="0"/>
          <a:chExt cx="0" cy="0"/>
        </a:xfrm>
      </p:grpSpPr>
      <p:sp>
        <p:nvSpPr>
          <p:cNvPr id="192" name="Google Shape;192;p26"/>
          <p:cNvSpPr txBox="1"/>
          <p:nvPr>
            <p:ph type="title"/>
          </p:nvPr>
        </p:nvSpPr>
        <p:spPr>
          <a:xfrm>
            <a:off x="1496850" y="504550"/>
            <a:ext cx="6150300" cy="755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l">
                <a:latin typeface="Georgia"/>
                <a:ea typeface="Georgia"/>
                <a:cs typeface="Georgia"/>
                <a:sym typeface="Georgia"/>
              </a:rPr>
              <a:t>Sklepienia sieciowe</a:t>
            </a:r>
            <a:endParaRPr b="1">
              <a:latin typeface="Georgia"/>
              <a:ea typeface="Georgia"/>
              <a:cs typeface="Georgia"/>
              <a:sym typeface="Georgia"/>
            </a:endParaRPr>
          </a:p>
        </p:txBody>
      </p:sp>
      <p:sp>
        <p:nvSpPr>
          <p:cNvPr id="193" name="Google Shape;193;p26"/>
          <p:cNvSpPr txBox="1"/>
          <p:nvPr>
            <p:ph idx="1" type="body"/>
          </p:nvPr>
        </p:nvSpPr>
        <p:spPr>
          <a:xfrm>
            <a:off x="680400" y="3894350"/>
            <a:ext cx="7659300" cy="6951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b="1" lang="pl" sz="2400">
                <a:solidFill>
                  <a:schemeClr val="dk1"/>
                </a:solidFill>
                <a:latin typeface="Georgia"/>
                <a:ea typeface="Georgia"/>
                <a:cs typeface="Georgia"/>
                <a:sym typeface="Georgia"/>
              </a:rPr>
              <a:t> w klasztorze Maulbronn w Niemczech.</a:t>
            </a:r>
            <a:endParaRPr b="1" sz="2400">
              <a:solidFill>
                <a:schemeClr val="dk1"/>
              </a:solidFill>
              <a:latin typeface="Georgia"/>
              <a:ea typeface="Georgia"/>
              <a:cs typeface="Georgia"/>
              <a:sym typeface="Georgia"/>
            </a:endParaRPr>
          </a:p>
        </p:txBody>
      </p:sp>
      <p:pic>
        <p:nvPicPr>
          <p:cNvPr id="194" name="Google Shape;194;p26"/>
          <p:cNvPicPr preferRelativeResize="0"/>
          <p:nvPr/>
        </p:nvPicPr>
        <p:blipFill>
          <a:blip r:embed="rId3">
            <a:alphaModFix/>
          </a:blip>
          <a:stretch>
            <a:fillRect/>
          </a:stretch>
        </p:blipFill>
        <p:spPr>
          <a:xfrm>
            <a:off x="1496850" y="1412700"/>
            <a:ext cx="3137700" cy="2329200"/>
          </a:xfrm>
          <a:prstGeom prst="roundRect">
            <a:avLst>
              <a:gd fmla="val 16667" name="adj"/>
            </a:avLst>
          </a:prstGeom>
          <a:noFill/>
          <a:ln>
            <a:noFill/>
          </a:ln>
        </p:spPr>
      </p:pic>
      <p:pic>
        <p:nvPicPr>
          <p:cNvPr id="195" name="Google Shape;195;p26"/>
          <p:cNvPicPr preferRelativeResize="0"/>
          <p:nvPr/>
        </p:nvPicPr>
        <p:blipFill>
          <a:blip r:embed="rId4">
            <a:alphaModFix/>
          </a:blip>
          <a:stretch>
            <a:fillRect/>
          </a:stretch>
        </p:blipFill>
        <p:spPr>
          <a:xfrm>
            <a:off x="5366449" y="1219800"/>
            <a:ext cx="1922100" cy="27039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1000"/>
                                        <p:tgtEl>
                                          <p:spTgt spid="1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1000"/>
                                        <p:tgtEl>
                                          <p:spTgt spid="1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1000"/>
                                        <p:tgtEl>
                                          <p:spTgt spid="1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1000"/>
                                        <p:tgtEl>
                                          <p:spTgt spid="19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199" name="Shape 199"/>
        <p:cNvGrpSpPr/>
        <p:nvPr/>
      </p:nvGrpSpPr>
      <p:grpSpPr>
        <a:xfrm>
          <a:off x="0" y="0"/>
          <a:ext cx="0" cy="0"/>
          <a:chOff x="0" y="0"/>
          <a:chExt cx="0" cy="0"/>
        </a:xfrm>
      </p:grpSpPr>
      <p:sp>
        <p:nvSpPr>
          <p:cNvPr id="200" name="Google Shape;200;p27"/>
          <p:cNvSpPr txBox="1"/>
          <p:nvPr>
            <p:ph type="title"/>
          </p:nvPr>
        </p:nvSpPr>
        <p:spPr>
          <a:xfrm>
            <a:off x="311700" y="1077675"/>
            <a:ext cx="8520600" cy="909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l" sz="4100">
                <a:latin typeface="Georgia"/>
                <a:ea typeface="Georgia"/>
                <a:cs typeface="Georgia"/>
                <a:sym typeface="Georgia"/>
              </a:rPr>
              <a:t>Dziękuję za uwagę</a:t>
            </a:r>
            <a:endParaRPr b="1" sz="4100">
              <a:latin typeface="Georgia"/>
              <a:ea typeface="Georgia"/>
              <a:cs typeface="Georgia"/>
              <a:sym typeface="Georgia"/>
            </a:endParaRPr>
          </a:p>
        </p:txBody>
      </p:sp>
      <p:sp>
        <p:nvSpPr>
          <p:cNvPr id="201" name="Google Shape;201;p27"/>
          <p:cNvSpPr txBox="1"/>
          <p:nvPr>
            <p:ph idx="1" type="body"/>
          </p:nvPr>
        </p:nvSpPr>
        <p:spPr>
          <a:xfrm>
            <a:off x="311700" y="1987275"/>
            <a:ext cx="8520600" cy="297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pl" sz="900"/>
              <a:t>Źródła:</a:t>
            </a:r>
            <a:endParaRPr sz="900"/>
          </a:p>
          <a:p>
            <a:pPr indent="0" lvl="0" marL="0" rtl="0" algn="l">
              <a:spcBef>
                <a:spcPts val="1200"/>
              </a:spcBef>
              <a:spcAft>
                <a:spcPts val="0"/>
              </a:spcAft>
              <a:buNone/>
            </a:pPr>
            <a:r>
              <a:rPr lang="pl" sz="900" u="sng">
                <a:solidFill>
                  <a:schemeClr val="hlink"/>
                </a:solidFill>
                <a:hlinkClick r:id="rId3"/>
              </a:rPr>
              <a:t>https://pl.frwiki.wiki/wiki/Lexique_des_arcs_et_vo%C3%BBtes</a:t>
            </a:r>
            <a:endParaRPr sz="900"/>
          </a:p>
          <a:p>
            <a:pPr indent="0" lvl="0" marL="0" rtl="0" algn="l">
              <a:spcBef>
                <a:spcPts val="1200"/>
              </a:spcBef>
              <a:spcAft>
                <a:spcPts val="0"/>
              </a:spcAft>
              <a:buNone/>
            </a:pPr>
            <a:r>
              <a:rPr lang="pl" sz="900" u="sng">
                <a:solidFill>
                  <a:schemeClr val="hlink"/>
                </a:solidFill>
                <a:hlinkClick r:id="rId4"/>
              </a:rPr>
              <a:t>https://www.historiasztuki.com.pl/strony/002-00-10-STYLE-GOTYK.html</a:t>
            </a:r>
            <a:endParaRPr sz="900"/>
          </a:p>
          <a:p>
            <a:pPr indent="0" lvl="0" marL="0" rtl="0" algn="l">
              <a:spcBef>
                <a:spcPts val="1200"/>
              </a:spcBef>
              <a:spcAft>
                <a:spcPts val="0"/>
              </a:spcAft>
              <a:buNone/>
            </a:pPr>
            <a:r>
              <a:rPr lang="pl" sz="900" u="sng">
                <a:solidFill>
                  <a:schemeClr val="hlink"/>
                </a:solidFill>
                <a:hlinkClick r:id="rId5"/>
              </a:rPr>
              <a:t>https://zanotowane.pl/794/8574/81257.sryle_w_arch_479_id_103625558.JPG</a:t>
            </a:r>
            <a:endParaRPr sz="900"/>
          </a:p>
          <a:p>
            <a:pPr indent="0" lvl="0" marL="0" rtl="0" algn="l">
              <a:spcBef>
                <a:spcPts val="1200"/>
              </a:spcBef>
              <a:spcAft>
                <a:spcPts val="0"/>
              </a:spcAft>
              <a:buNone/>
            </a:pPr>
            <a:r>
              <a:rPr lang="pl" sz="900" u="sng">
                <a:solidFill>
                  <a:schemeClr val="hlink"/>
                </a:solidFill>
                <a:hlinkClick r:id="rId6"/>
              </a:rPr>
              <a:t>https://architrav.pl/katedra-notre-dame-paryz-pozar/</a:t>
            </a:r>
            <a:endParaRPr sz="900"/>
          </a:p>
          <a:p>
            <a:pPr indent="0" lvl="0" marL="0" rtl="0" algn="l">
              <a:spcBef>
                <a:spcPts val="1200"/>
              </a:spcBef>
              <a:spcAft>
                <a:spcPts val="0"/>
              </a:spcAft>
              <a:buNone/>
            </a:pPr>
            <a:r>
              <a:rPr lang="pl" sz="900" u="sng">
                <a:solidFill>
                  <a:schemeClr val="hlink"/>
                </a:solidFill>
                <a:hlinkClick r:id="rId7"/>
              </a:rPr>
              <a:t>https://zpe.gov.pl/a/francuskie-katedry---budowle-ponad-ludzka-wyobraznie-cz-2nbsp/DR7ctb178</a:t>
            </a:r>
            <a:endParaRPr sz="900"/>
          </a:p>
          <a:p>
            <a:pPr indent="0" lvl="0" marL="0" rtl="0" algn="l">
              <a:spcBef>
                <a:spcPts val="1200"/>
              </a:spcBef>
              <a:spcAft>
                <a:spcPts val="0"/>
              </a:spcAft>
              <a:buNone/>
            </a:pPr>
            <a:r>
              <a:rPr lang="pl" sz="900" u="sng">
                <a:solidFill>
                  <a:schemeClr val="hlink"/>
                </a:solidFill>
                <a:hlinkClick r:id="rId8"/>
              </a:rPr>
              <a:t>https://pl.wikipedia.org/wiki/Sklepienie</a:t>
            </a:r>
            <a:endParaRPr sz="900"/>
          </a:p>
          <a:p>
            <a:pPr indent="0" lvl="0" marL="0" rtl="0" algn="l">
              <a:spcBef>
                <a:spcPts val="1200"/>
              </a:spcBef>
              <a:spcAft>
                <a:spcPts val="0"/>
              </a:spcAft>
              <a:buNone/>
            </a:pPr>
            <a:r>
              <a:rPr lang="pl" sz="900" u="sng">
                <a:solidFill>
                  <a:schemeClr val="hlink"/>
                </a:solidFill>
                <a:hlinkClick r:id="rId9"/>
              </a:rPr>
              <a:t>https://www.budowle.pl/budowla/katedra-notre-dame</a:t>
            </a:r>
            <a:endParaRPr sz="900"/>
          </a:p>
          <a:p>
            <a:pPr indent="0" lvl="0" marL="0" rtl="0" algn="l">
              <a:spcBef>
                <a:spcPts val="1200"/>
              </a:spcBef>
              <a:spcAft>
                <a:spcPts val="0"/>
              </a:spcAft>
              <a:buNone/>
            </a:pPr>
            <a:r>
              <a:rPr lang="pl" sz="900" u="sng">
                <a:solidFill>
                  <a:schemeClr val="hlink"/>
                </a:solidFill>
                <a:hlinkClick r:id="rId10"/>
              </a:rPr>
              <a:t>http://www.isztuka.edu.pl/i-sztuka/node/334</a:t>
            </a:r>
            <a:r>
              <a:rPr lang="pl" sz="900"/>
              <a:t> </a:t>
            </a:r>
            <a:endParaRPr sz="900"/>
          </a:p>
          <a:p>
            <a:pPr indent="0" lvl="0" marL="0" rtl="0" algn="l">
              <a:spcBef>
                <a:spcPts val="1200"/>
              </a:spcBef>
              <a:spcAft>
                <a:spcPts val="1200"/>
              </a:spcAft>
              <a:buNone/>
            </a:pPr>
            <a:r>
              <a:rPr lang="pl" sz="900" u="sng">
                <a:solidFill>
                  <a:schemeClr val="hlink"/>
                </a:solidFill>
                <a:hlinkClick r:id="rId11"/>
              </a:rPr>
              <a:t>https://medievalheritage.eu/pl/strona-glowna/slownik/sklepienie-gwiazdziste/</a:t>
            </a:r>
            <a:r>
              <a:rPr lang="pl" sz="900"/>
              <a:t> </a:t>
            </a:r>
            <a:endParaRPr sz="9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1000"/>
                                        <p:tgtEl>
                                          <p:spTgt spid="20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60" name="Shape 60"/>
        <p:cNvGrpSpPr/>
        <p:nvPr/>
      </p:nvGrpSpPr>
      <p:grpSpPr>
        <a:xfrm>
          <a:off x="0" y="0"/>
          <a:ext cx="0" cy="0"/>
          <a:chOff x="0" y="0"/>
          <a:chExt cx="0" cy="0"/>
        </a:xfrm>
      </p:grpSpPr>
      <p:sp>
        <p:nvSpPr>
          <p:cNvPr id="61" name="Google Shape;61;p14"/>
          <p:cNvSpPr txBox="1"/>
          <p:nvPr>
            <p:ph type="title"/>
          </p:nvPr>
        </p:nvSpPr>
        <p:spPr>
          <a:xfrm>
            <a:off x="311700" y="651200"/>
            <a:ext cx="8520600" cy="844800"/>
          </a:xfrm>
          <a:prstGeom prst="rect">
            <a:avLst/>
          </a:prstGeom>
          <a:solidFill>
            <a:srgbClr val="DAC0B3"/>
          </a:solidFill>
        </p:spPr>
        <p:txBody>
          <a:bodyPr anchorCtr="0" anchor="t" bIns="91425" lIns="91425" spcFirstLastPara="1" rIns="91425" wrap="square" tIns="91425">
            <a:normAutofit/>
          </a:bodyPr>
          <a:lstStyle/>
          <a:p>
            <a:pPr indent="0" lvl="0" marL="0" rtl="0" algn="ctr">
              <a:spcBef>
                <a:spcPts val="0"/>
              </a:spcBef>
              <a:spcAft>
                <a:spcPts val="0"/>
              </a:spcAft>
              <a:buNone/>
            </a:pPr>
            <a:r>
              <a:rPr b="1" lang="pl" sz="3355">
                <a:latin typeface="Georgia"/>
                <a:ea typeface="Georgia"/>
                <a:cs typeface="Georgia"/>
                <a:sym typeface="Georgia"/>
              </a:rPr>
              <a:t>Do czego służą sklepienia?</a:t>
            </a:r>
            <a:r>
              <a:rPr b="1" lang="pl">
                <a:latin typeface="Georgia"/>
                <a:ea typeface="Georgia"/>
                <a:cs typeface="Georgia"/>
                <a:sym typeface="Georgia"/>
              </a:rPr>
              <a:t> </a:t>
            </a:r>
            <a:endParaRPr b="1">
              <a:latin typeface="Georgia"/>
              <a:ea typeface="Georgia"/>
              <a:cs typeface="Georgia"/>
              <a:sym typeface="Georgia"/>
            </a:endParaRPr>
          </a:p>
        </p:txBody>
      </p:sp>
      <p:sp>
        <p:nvSpPr>
          <p:cNvPr id="62" name="Google Shape;62;p14"/>
          <p:cNvSpPr txBox="1"/>
          <p:nvPr>
            <p:ph idx="1" type="body"/>
          </p:nvPr>
        </p:nvSpPr>
        <p:spPr>
          <a:xfrm>
            <a:off x="2312550" y="1341450"/>
            <a:ext cx="4518900" cy="2460600"/>
          </a:xfrm>
          <a:prstGeom prst="rect">
            <a:avLst/>
          </a:prstGeom>
          <a:noFill/>
          <a:ln>
            <a:noFill/>
          </a:ln>
        </p:spPr>
        <p:txBody>
          <a:bodyPr anchorCtr="0" anchor="ctr" bIns="91425" lIns="91425" spcFirstLastPara="1" rIns="91425" wrap="square" tIns="91425">
            <a:normAutofit/>
          </a:bodyPr>
          <a:lstStyle/>
          <a:p>
            <a:pPr indent="0" lvl="0" marL="0" rtl="0" algn="ctr">
              <a:spcBef>
                <a:spcPts val="0"/>
              </a:spcBef>
              <a:spcAft>
                <a:spcPts val="1200"/>
              </a:spcAft>
              <a:buNone/>
            </a:pPr>
            <a:r>
              <a:rPr lang="pl" sz="1800">
                <a:latin typeface="Georgia"/>
                <a:ea typeface="Georgia"/>
                <a:cs typeface="Georgia"/>
                <a:sym typeface="Georgia"/>
              </a:rPr>
              <a:t>Sklepienia służą do przykrycia przestrzeni góry budynku. Z</a:t>
            </a:r>
            <a:r>
              <a:rPr lang="pl" sz="1800">
                <a:latin typeface="Georgia"/>
                <a:ea typeface="Georgia"/>
                <a:cs typeface="Georgia"/>
                <a:sym typeface="Georgia"/>
              </a:rPr>
              <a:t>e względu na możliwość tworzenia urozmaiconych form, mają znaczny wpływ na wygląd danego pomieszczenia.</a:t>
            </a:r>
            <a:endParaRPr sz="1800">
              <a:latin typeface="Georgia"/>
              <a:ea typeface="Georgia"/>
              <a:cs typeface="Georgia"/>
              <a:sym typeface="Georgia"/>
            </a:endParaRPr>
          </a:p>
        </p:txBody>
      </p:sp>
      <p:sp>
        <p:nvSpPr>
          <p:cNvPr id="63" name="Google Shape;63;p14"/>
          <p:cNvSpPr/>
          <p:nvPr/>
        </p:nvSpPr>
        <p:spPr>
          <a:xfrm>
            <a:off x="-1696050" y="2975900"/>
            <a:ext cx="3804600" cy="3838200"/>
          </a:xfrm>
          <a:prstGeom prst="ellipse">
            <a:avLst/>
          </a:prstGeom>
          <a:solidFill>
            <a:srgbClr val="57393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1268400" y="3420350"/>
            <a:ext cx="2949300" cy="2949300"/>
          </a:xfrm>
          <a:prstGeom prst="ellipse">
            <a:avLst/>
          </a:prstGeom>
          <a:solidFill>
            <a:srgbClr val="DAC0B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870450" y="3818300"/>
            <a:ext cx="2153400" cy="2153400"/>
          </a:xfrm>
          <a:prstGeom prst="ellipse">
            <a:avLst/>
          </a:prstGeom>
          <a:solidFill>
            <a:srgbClr val="57393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p:nvPr/>
        </p:nvSpPr>
        <p:spPr>
          <a:xfrm>
            <a:off x="-451950" y="4241450"/>
            <a:ext cx="1316400" cy="1307100"/>
          </a:xfrm>
          <a:prstGeom prst="ellipse">
            <a:avLst/>
          </a:prstGeom>
          <a:solidFill>
            <a:srgbClr val="DAC0B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p:nvPr/>
        </p:nvSpPr>
        <p:spPr>
          <a:xfrm>
            <a:off x="-194550" y="4494200"/>
            <a:ext cx="801600" cy="801600"/>
          </a:xfrm>
          <a:prstGeom prst="ellipse">
            <a:avLst/>
          </a:prstGeom>
          <a:solidFill>
            <a:srgbClr val="57393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61"/>
                                        </p:tgtEl>
                                        <p:attrNameLst>
                                          <p:attrName>style.visibility</p:attrName>
                                        </p:attrNameLst>
                                      </p:cBhvr>
                                      <p:to>
                                        <p:strVal val="visible"/>
                                      </p:to>
                                    </p:set>
                                    <p:anim calcmode="lin" valueType="num">
                                      <p:cBhvr additive="base">
                                        <p:cTn dur="1000"/>
                                        <p:tgtEl>
                                          <p:spTgt spid="61"/>
                                        </p:tgtEl>
                                        <p:attrNameLst>
                                          <p:attrName>ppt_w</p:attrName>
                                        </p:attrNameLst>
                                      </p:cBhvr>
                                      <p:tavLst>
                                        <p:tav fmla="" tm="0">
                                          <p:val>
                                            <p:strVal val="0"/>
                                          </p:val>
                                        </p:tav>
                                        <p:tav fmla="" tm="100000">
                                          <p:val>
                                            <p:strVal val="#ppt_w"/>
                                          </p:val>
                                        </p:tav>
                                      </p:tavLst>
                                    </p:anim>
                                    <p:anim calcmode="lin" valueType="num">
                                      <p:cBhvr additive="base">
                                        <p:cTn dur="1000"/>
                                        <p:tgtEl>
                                          <p:spTgt spid="6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
                                        </p:tgtEl>
                                        <p:attrNameLst>
                                          <p:attrName>style.visibility</p:attrName>
                                        </p:attrNameLst>
                                      </p:cBhvr>
                                      <p:to>
                                        <p:strVal val="visible"/>
                                      </p:to>
                                    </p:set>
                                    <p:anim calcmode="lin" valueType="num">
                                      <p:cBhvr additive="base">
                                        <p:cTn dur="1000"/>
                                        <p:tgtEl>
                                          <p:spTgt spid="62"/>
                                        </p:tgtEl>
                                        <p:attrNameLst>
                                          <p:attrName>ppt_w</p:attrName>
                                        </p:attrNameLst>
                                      </p:cBhvr>
                                      <p:tavLst>
                                        <p:tav fmla="" tm="0">
                                          <p:val>
                                            <p:strVal val="0"/>
                                          </p:val>
                                        </p:tav>
                                        <p:tav fmla="" tm="100000">
                                          <p:val>
                                            <p:strVal val="#ppt_w"/>
                                          </p:val>
                                        </p:tav>
                                      </p:tavLst>
                                    </p:anim>
                                    <p:anim calcmode="lin" valueType="num">
                                      <p:cBhvr additive="base">
                                        <p:cTn dur="1000"/>
                                        <p:tgtEl>
                                          <p:spTgt spid="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71" name="Shape 71"/>
        <p:cNvGrpSpPr/>
        <p:nvPr/>
      </p:nvGrpSpPr>
      <p:grpSpPr>
        <a:xfrm>
          <a:off x="0" y="0"/>
          <a:ext cx="0" cy="0"/>
          <a:chOff x="0" y="0"/>
          <a:chExt cx="0" cy="0"/>
        </a:xfrm>
      </p:grpSpPr>
      <p:sp>
        <p:nvSpPr>
          <p:cNvPr id="72" name="Google Shape;72;p15"/>
          <p:cNvSpPr/>
          <p:nvPr/>
        </p:nvSpPr>
        <p:spPr>
          <a:xfrm rot="-5400000">
            <a:off x="0" y="3265800"/>
            <a:ext cx="1877700" cy="1877700"/>
          </a:xfrm>
          <a:prstGeom prst="halfFrame">
            <a:avLst>
              <a:gd fmla="val 33333" name="adj1"/>
              <a:gd fmla="val 33333" name="adj2"/>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p:nvPr/>
        </p:nvSpPr>
        <p:spPr>
          <a:xfrm rot="10800000">
            <a:off x="7266300" y="3265800"/>
            <a:ext cx="1877700" cy="1877700"/>
          </a:xfrm>
          <a:prstGeom prst="halfFrame">
            <a:avLst>
              <a:gd fmla="val 33333" name="adj1"/>
              <a:gd fmla="val 33333" name="adj2"/>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5"/>
          <p:cNvSpPr/>
          <p:nvPr/>
        </p:nvSpPr>
        <p:spPr>
          <a:xfrm flipH="1">
            <a:off x="7266300" y="0"/>
            <a:ext cx="1877700" cy="1877700"/>
          </a:xfrm>
          <a:prstGeom prst="halfFrame">
            <a:avLst>
              <a:gd fmla="val 33333" name="adj1"/>
              <a:gd fmla="val 33333" name="adj2"/>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0" y="0"/>
            <a:ext cx="1877700" cy="1877700"/>
          </a:xfrm>
          <a:prstGeom prst="halfFrame">
            <a:avLst>
              <a:gd fmla="val 33333" name="adj1"/>
              <a:gd fmla="val 33333" name="adj2"/>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txBox="1"/>
          <p:nvPr>
            <p:ph type="title"/>
          </p:nvPr>
        </p:nvSpPr>
        <p:spPr>
          <a:xfrm>
            <a:off x="795900" y="1239900"/>
            <a:ext cx="7552200" cy="50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pl" sz="2420">
                <a:latin typeface="Georgia"/>
                <a:ea typeface="Georgia"/>
                <a:cs typeface="Georgia"/>
                <a:sym typeface="Georgia"/>
              </a:rPr>
              <a:t>Rodzaje sklepień w katedrach gotyckich:</a:t>
            </a:r>
            <a:endParaRPr b="1" sz="2420">
              <a:latin typeface="Georgia"/>
              <a:ea typeface="Georgia"/>
              <a:cs typeface="Georgia"/>
              <a:sym typeface="Georgia"/>
            </a:endParaRPr>
          </a:p>
        </p:txBody>
      </p:sp>
      <p:sp>
        <p:nvSpPr>
          <p:cNvPr id="77" name="Google Shape;77;p15"/>
          <p:cNvSpPr txBox="1"/>
          <p:nvPr>
            <p:ph idx="1" type="body"/>
          </p:nvPr>
        </p:nvSpPr>
        <p:spPr>
          <a:xfrm>
            <a:off x="1877700" y="1872750"/>
            <a:ext cx="5388600" cy="13980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Georgia"/>
              <a:buChar char="●"/>
            </a:pPr>
            <a:r>
              <a:rPr lang="pl" sz="2000">
                <a:latin typeface="Georgia"/>
                <a:ea typeface="Georgia"/>
                <a:cs typeface="Georgia"/>
                <a:sym typeface="Georgia"/>
              </a:rPr>
              <a:t>S</a:t>
            </a:r>
            <a:r>
              <a:rPr lang="pl" sz="2000">
                <a:latin typeface="Georgia"/>
                <a:ea typeface="Georgia"/>
                <a:cs typeface="Georgia"/>
                <a:sym typeface="Georgia"/>
              </a:rPr>
              <a:t>klepienia krzyżowo-żebrowe;</a:t>
            </a:r>
            <a:endParaRPr sz="2000">
              <a:latin typeface="Georgia"/>
              <a:ea typeface="Georgia"/>
              <a:cs typeface="Georgia"/>
              <a:sym typeface="Georgia"/>
            </a:endParaRPr>
          </a:p>
          <a:p>
            <a:pPr indent="-355600" lvl="0" marL="457200" rtl="0" algn="l">
              <a:spcBef>
                <a:spcPts val="0"/>
              </a:spcBef>
              <a:spcAft>
                <a:spcPts val="0"/>
              </a:spcAft>
              <a:buSzPts val="2000"/>
              <a:buFont typeface="Georgia"/>
              <a:buChar char="●"/>
            </a:pPr>
            <a:r>
              <a:rPr lang="pl" sz="2000">
                <a:latin typeface="Georgia"/>
                <a:ea typeface="Georgia"/>
                <a:cs typeface="Georgia"/>
                <a:sym typeface="Georgia"/>
              </a:rPr>
              <a:t>Sklepienia gwiaździste;</a:t>
            </a:r>
            <a:endParaRPr sz="2000">
              <a:latin typeface="Georgia"/>
              <a:ea typeface="Georgia"/>
              <a:cs typeface="Georgia"/>
              <a:sym typeface="Georgia"/>
            </a:endParaRPr>
          </a:p>
          <a:p>
            <a:pPr indent="-355600" lvl="0" marL="457200" rtl="0" algn="l">
              <a:spcBef>
                <a:spcPts val="0"/>
              </a:spcBef>
              <a:spcAft>
                <a:spcPts val="0"/>
              </a:spcAft>
              <a:buSzPts val="2000"/>
              <a:buFont typeface="Georgia"/>
              <a:buChar char="●"/>
            </a:pPr>
            <a:r>
              <a:rPr lang="pl" sz="2000">
                <a:latin typeface="Georgia"/>
                <a:ea typeface="Georgia"/>
                <a:cs typeface="Georgia"/>
                <a:sym typeface="Georgia"/>
              </a:rPr>
              <a:t>Sklepienia kryształowe;</a:t>
            </a:r>
            <a:endParaRPr sz="2000">
              <a:latin typeface="Georgia"/>
              <a:ea typeface="Georgia"/>
              <a:cs typeface="Georgia"/>
              <a:sym typeface="Georgia"/>
            </a:endParaRPr>
          </a:p>
          <a:p>
            <a:pPr indent="-355600" lvl="0" marL="457200" rtl="0" algn="l">
              <a:spcBef>
                <a:spcPts val="0"/>
              </a:spcBef>
              <a:spcAft>
                <a:spcPts val="0"/>
              </a:spcAft>
              <a:buSzPts val="2000"/>
              <a:buFont typeface="Georgia"/>
              <a:buChar char="●"/>
            </a:pPr>
            <a:r>
              <a:rPr lang="pl" sz="2000">
                <a:latin typeface="Georgia"/>
                <a:ea typeface="Georgia"/>
                <a:cs typeface="Georgia"/>
                <a:sym typeface="Georgia"/>
              </a:rPr>
              <a:t>Sklepienia sieciowe.</a:t>
            </a:r>
            <a:endParaRPr sz="2000">
              <a:latin typeface="Georgia"/>
              <a:ea typeface="Georgia"/>
              <a:cs typeface="Georgia"/>
              <a:sym typeface="Georgia"/>
            </a:endParaRPr>
          </a:p>
        </p:txBody>
      </p:sp>
      <p:sp>
        <p:nvSpPr>
          <p:cNvPr id="78" name="Google Shape;78;p15"/>
          <p:cNvSpPr txBox="1"/>
          <p:nvPr>
            <p:ph idx="2" type="body"/>
          </p:nvPr>
        </p:nvSpPr>
        <p:spPr>
          <a:xfrm>
            <a:off x="10006550" y="3550750"/>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76"/>
                                        </p:tgtEl>
                                        <p:attrNameLst>
                                          <p:attrName>style.visibility</p:attrName>
                                        </p:attrNameLst>
                                      </p:cBhvr>
                                      <p:to>
                                        <p:strVal val="visible"/>
                                      </p:to>
                                    </p:set>
                                    <p:anim calcmode="lin" valueType="num">
                                      <p:cBhvr additive="base">
                                        <p:cTn dur="1000"/>
                                        <p:tgtEl>
                                          <p:spTgt spid="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p:tgtEl>
                                          <p:spTgt spid="7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16"/>
          <p:cNvSpPr/>
          <p:nvPr/>
        </p:nvSpPr>
        <p:spPr>
          <a:xfrm>
            <a:off x="-59200" y="75"/>
            <a:ext cx="4194300" cy="5143500"/>
          </a:xfrm>
          <a:prstGeom prst="rect">
            <a:avLst/>
          </a:prstGeom>
          <a:solidFill>
            <a:srgbClr val="DAC0B3"/>
          </a:solidFill>
          <a:ln cap="flat" cmpd="sng" w="9525">
            <a:solidFill>
              <a:srgbClr val="DAC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6"/>
          <p:cNvSpPr txBox="1"/>
          <p:nvPr>
            <p:ph type="title"/>
          </p:nvPr>
        </p:nvSpPr>
        <p:spPr>
          <a:xfrm>
            <a:off x="-59200" y="363300"/>
            <a:ext cx="4194300" cy="11139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pl" sz="2500">
                <a:latin typeface="Georgia"/>
                <a:ea typeface="Georgia"/>
                <a:cs typeface="Georgia"/>
                <a:sym typeface="Georgia"/>
              </a:rPr>
              <a:t>Sklepienia krzyżowo-żebrowe</a:t>
            </a:r>
            <a:endParaRPr b="1" sz="2500">
              <a:latin typeface="Georgia"/>
              <a:ea typeface="Georgia"/>
              <a:cs typeface="Georgia"/>
              <a:sym typeface="Georgia"/>
            </a:endParaRPr>
          </a:p>
        </p:txBody>
      </p:sp>
      <p:sp>
        <p:nvSpPr>
          <p:cNvPr id="85" name="Google Shape;85;p16"/>
          <p:cNvSpPr txBox="1"/>
          <p:nvPr>
            <p:ph idx="1" type="body"/>
          </p:nvPr>
        </p:nvSpPr>
        <p:spPr>
          <a:xfrm>
            <a:off x="334675" y="1483875"/>
            <a:ext cx="3374400" cy="3200100"/>
          </a:xfrm>
          <a:prstGeom prst="rect">
            <a:avLst/>
          </a:prstGeom>
        </p:spPr>
        <p:txBody>
          <a:bodyPr anchorCtr="0" anchor="t" bIns="91425" lIns="91425" spcFirstLastPara="1" rIns="91425" wrap="square" tIns="91425">
            <a:normAutofit fontScale="32500"/>
          </a:bodyPr>
          <a:lstStyle/>
          <a:p>
            <a:pPr indent="-313372" lvl="0" marL="457200" rtl="0" algn="l">
              <a:lnSpc>
                <a:spcPct val="150000"/>
              </a:lnSpc>
              <a:spcBef>
                <a:spcPts val="0"/>
              </a:spcBef>
              <a:spcAft>
                <a:spcPts val="0"/>
              </a:spcAft>
              <a:buSzPct val="100000"/>
              <a:buFont typeface="Georgia"/>
              <a:buChar char="●"/>
            </a:pPr>
            <a:r>
              <a:rPr lang="pl" sz="4107">
                <a:latin typeface="Georgia"/>
                <a:ea typeface="Georgia"/>
                <a:cs typeface="Georgia"/>
                <a:sym typeface="Georgia"/>
              </a:rPr>
              <a:t>Półkoliste sklepienie krzyżowo-żebrowe nad przestrzenią na planie kwadratu;</a:t>
            </a:r>
            <a:endParaRPr sz="4107">
              <a:latin typeface="Georgia"/>
              <a:ea typeface="Georgia"/>
              <a:cs typeface="Georgia"/>
              <a:sym typeface="Georgia"/>
            </a:endParaRPr>
          </a:p>
          <a:p>
            <a:pPr indent="-313372" lvl="0" marL="457200" rtl="0" algn="l">
              <a:lnSpc>
                <a:spcPct val="150000"/>
              </a:lnSpc>
              <a:spcBef>
                <a:spcPts val="0"/>
              </a:spcBef>
              <a:spcAft>
                <a:spcPts val="0"/>
              </a:spcAft>
              <a:buSzPct val="100000"/>
              <a:buFont typeface="Georgia"/>
              <a:buChar char="●"/>
            </a:pPr>
            <a:r>
              <a:rPr lang="pl" sz="4107">
                <a:latin typeface="Georgia"/>
                <a:ea typeface="Georgia"/>
                <a:cs typeface="Georgia"/>
                <a:sym typeface="Georgia"/>
              </a:rPr>
              <a:t>S</a:t>
            </a:r>
            <a:r>
              <a:rPr lang="pl" sz="4107">
                <a:latin typeface="Georgia"/>
                <a:ea typeface="Georgia"/>
                <a:cs typeface="Georgia"/>
                <a:sym typeface="Georgia"/>
              </a:rPr>
              <a:t>klepienie krzyżowo-żebrowe </a:t>
            </a:r>
            <a:r>
              <a:rPr lang="pl" sz="4107">
                <a:latin typeface="Georgia"/>
                <a:ea typeface="Georgia"/>
                <a:cs typeface="Georgia"/>
                <a:sym typeface="Georgia"/>
              </a:rPr>
              <a:t>jest w miejscach szwów sklepiennych wzmocnione żebrami. D</a:t>
            </a:r>
            <a:r>
              <a:rPr lang="pl" sz="4107">
                <a:latin typeface="Georgia"/>
                <a:ea typeface="Georgia"/>
                <a:cs typeface="Georgia"/>
                <a:sym typeface="Georgia"/>
              </a:rPr>
              <a:t>źwigaj</a:t>
            </a:r>
            <a:r>
              <a:rPr lang="pl" sz="4107">
                <a:latin typeface="Georgia"/>
                <a:ea typeface="Georgia"/>
                <a:cs typeface="Georgia"/>
                <a:sym typeface="Georgia"/>
              </a:rPr>
              <a:t>ą</a:t>
            </a:r>
            <a:r>
              <a:rPr lang="pl" sz="4107">
                <a:latin typeface="Georgia"/>
                <a:ea typeface="Georgia"/>
                <a:cs typeface="Georgia"/>
                <a:sym typeface="Georgia"/>
              </a:rPr>
              <a:t> </a:t>
            </a:r>
            <a:r>
              <a:rPr lang="pl" sz="4107">
                <a:latin typeface="Georgia"/>
                <a:ea typeface="Georgia"/>
                <a:cs typeface="Georgia"/>
                <a:sym typeface="Georgia"/>
              </a:rPr>
              <a:t>one </a:t>
            </a:r>
            <a:r>
              <a:rPr lang="pl" sz="4107">
                <a:latin typeface="Georgia"/>
                <a:ea typeface="Georgia"/>
                <a:cs typeface="Georgia"/>
                <a:sym typeface="Georgia"/>
              </a:rPr>
              <a:t>ciężar sklepienia i przekazują go na filary;</a:t>
            </a:r>
            <a:endParaRPr sz="4107">
              <a:latin typeface="Georgia"/>
              <a:ea typeface="Georgia"/>
              <a:cs typeface="Georgia"/>
              <a:sym typeface="Georgia"/>
            </a:endParaRPr>
          </a:p>
          <a:p>
            <a:pPr indent="-313372" lvl="0" marL="457200" rtl="0" algn="l">
              <a:lnSpc>
                <a:spcPct val="150000"/>
              </a:lnSpc>
              <a:spcBef>
                <a:spcPts val="0"/>
              </a:spcBef>
              <a:spcAft>
                <a:spcPts val="0"/>
              </a:spcAft>
              <a:buSzPct val="100000"/>
              <a:buFont typeface="Georgia"/>
              <a:buChar char="●"/>
            </a:pPr>
            <a:r>
              <a:rPr lang="pl" sz="4107">
                <a:latin typeface="Georgia"/>
                <a:ea typeface="Georgia"/>
                <a:cs typeface="Georgia"/>
                <a:sym typeface="Georgia"/>
              </a:rPr>
              <a:t>Sklepienie wczesnogotyckie.</a:t>
            </a:r>
            <a:endParaRPr sz="4107">
              <a:latin typeface="Georgia"/>
              <a:ea typeface="Georgia"/>
              <a:cs typeface="Georgia"/>
              <a:sym typeface="Georgia"/>
            </a:endParaRPr>
          </a:p>
          <a:p>
            <a:pPr indent="0" lvl="0" marL="0" rtl="0" algn="l">
              <a:spcBef>
                <a:spcPts val="1200"/>
              </a:spcBef>
              <a:spcAft>
                <a:spcPts val="1200"/>
              </a:spcAft>
              <a:buNone/>
            </a:pPr>
            <a:r>
              <a:t/>
            </a:r>
            <a:endParaRPr sz="1500">
              <a:latin typeface="Georgia"/>
              <a:ea typeface="Georgia"/>
              <a:cs typeface="Georgia"/>
              <a:sym typeface="Georgia"/>
            </a:endParaRPr>
          </a:p>
        </p:txBody>
      </p:sp>
      <p:pic>
        <p:nvPicPr>
          <p:cNvPr id="86" name="Google Shape;86;p16"/>
          <p:cNvPicPr preferRelativeResize="0"/>
          <p:nvPr/>
        </p:nvPicPr>
        <p:blipFill rotWithShape="1">
          <a:blip r:embed="rId3">
            <a:alphaModFix/>
          </a:blip>
          <a:srcRect b="5583" l="0" r="0" t="3025"/>
          <a:stretch/>
        </p:blipFill>
        <p:spPr>
          <a:xfrm>
            <a:off x="4337338" y="472225"/>
            <a:ext cx="1825250" cy="1738250"/>
          </a:xfrm>
          <a:prstGeom prst="rect">
            <a:avLst/>
          </a:prstGeom>
          <a:noFill/>
          <a:ln>
            <a:noFill/>
          </a:ln>
        </p:spPr>
      </p:pic>
      <p:pic>
        <p:nvPicPr>
          <p:cNvPr id="87" name="Google Shape;87;p16"/>
          <p:cNvPicPr preferRelativeResize="0"/>
          <p:nvPr/>
        </p:nvPicPr>
        <p:blipFill rotWithShape="1">
          <a:blip r:embed="rId4">
            <a:alphaModFix/>
          </a:blip>
          <a:srcRect b="3252" l="3709" r="3792" t="4334"/>
          <a:stretch/>
        </p:blipFill>
        <p:spPr>
          <a:xfrm>
            <a:off x="4540688" y="2643175"/>
            <a:ext cx="1418550" cy="1408350"/>
          </a:xfrm>
          <a:prstGeom prst="rect">
            <a:avLst/>
          </a:prstGeom>
          <a:noFill/>
          <a:ln>
            <a:noFill/>
          </a:ln>
        </p:spPr>
      </p:pic>
      <p:pic>
        <p:nvPicPr>
          <p:cNvPr id="88" name="Google Shape;88;p16"/>
          <p:cNvPicPr preferRelativeResize="0"/>
          <p:nvPr/>
        </p:nvPicPr>
        <p:blipFill rotWithShape="1">
          <a:blip r:embed="rId5">
            <a:alphaModFix/>
          </a:blip>
          <a:srcRect b="2560" l="4865" r="4874" t="5989"/>
          <a:stretch/>
        </p:blipFill>
        <p:spPr>
          <a:xfrm>
            <a:off x="7057650" y="2615625"/>
            <a:ext cx="1418550" cy="1463450"/>
          </a:xfrm>
          <a:prstGeom prst="rect">
            <a:avLst/>
          </a:prstGeom>
          <a:noFill/>
          <a:ln>
            <a:noFill/>
          </a:ln>
        </p:spPr>
      </p:pic>
      <p:cxnSp>
        <p:nvCxnSpPr>
          <p:cNvPr id="89" name="Google Shape;89;p16"/>
          <p:cNvCxnSpPr/>
          <p:nvPr/>
        </p:nvCxnSpPr>
        <p:spPr>
          <a:xfrm rot="10800000">
            <a:off x="5249975" y="4191400"/>
            <a:ext cx="0" cy="469500"/>
          </a:xfrm>
          <a:prstGeom prst="straightConnector1">
            <a:avLst/>
          </a:prstGeom>
          <a:noFill/>
          <a:ln cap="flat" cmpd="sng" w="9525">
            <a:solidFill>
              <a:srgbClr val="573939"/>
            </a:solidFill>
            <a:prstDash val="solid"/>
            <a:round/>
            <a:headEnd len="med" w="med" type="none"/>
            <a:tailEnd len="med" w="med" type="triangle"/>
          </a:ln>
        </p:spPr>
      </p:cxnSp>
      <p:cxnSp>
        <p:nvCxnSpPr>
          <p:cNvPr id="90" name="Google Shape;90;p16"/>
          <p:cNvCxnSpPr/>
          <p:nvPr/>
        </p:nvCxnSpPr>
        <p:spPr>
          <a:xfrm rot="10800000">
            <a:off x="7766925" y="4191400"/>
            <a:ext cx="0" cy="469500"/>
          </a:xfrm>
          <a:prstGeom prst="straightConnector1">
            <a:avLst/>
          </a:prstGeom>
          <a:noFill/>
          <a:ln cap="flat" cmpd="sng" w="9525">
            <a:solidFill>
              <a:srgbClr val="573939"/>
            </a:solidFill>
            <a:prstDash val="solid"/>
            <a:round/>
            <a:headEnd len="med" w="med" type="none"/>
            <a:tailEnd len="med" w="med" type="triangle"/>
          </a:ln>
        </p:spPr>
      </p:cxnSp>
      <p:sp>
        <p:nvSpPr>
          <p:cNvPr id="91" name="Google Shape;91;p16"/>
          <p:cNvSpPr txBox="1"/>
          <p:nvPr/>
        </p:nvSpPr>
        <p:spPr>
          <a:xfrm>
            <a:off x="4230563" y="4684000"/>
            <a:ext cx="2038800" cy="44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850">
                <a:solidFill>
                  <a:srgbClr val="323E50"/>
                </a:solidFill>
                <a:latin typeface="Montserrat Medium"/>
                <a:ea typeface="Montserrat Medium"/>
                <a:cs typeface="Montserrat Medium"/>
                <a:sym typeface="Montserrat Medium"/>
              </a:rPr>
              <a:t>Sklepienie krzyżowo-żebrowe czterodzielne</a:t>
            </a:r>
            <a:endParaRPr>
              <a:latin typeface="Montserrat Medium"/>
              <a:ea typeface="Montserrat Medium"/>
              <a:cs typeface="Montserrat Medium"/>
              <a:sym typeface="Montserrat Medium"/>
            </a:endParaRPr>
          </a:p>
        </p:txBody>
      </p:sp>
      <p:sp>
        <p:nvSpPr>
          <p:cNvPr id="92" name="Google Shape;92;p16"/>
          <p:cNvSpPr txBox="1"/>
          <p:nvPr/>
        </p:nvSpPr>
        <p:spPr>
          <a:xfrm>
            <a:off x="6790875" y="4684000"/>
            <a:ext cx="2038800" cy="44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pl" sz="850">
                <a:solidFill>
                  <a:srgbClr val="323E50"/>
                </a:solidFill>
                <a:latin typeface="Montserrat Medium"/>
                <a:ea typeface="Montserrat Medium"/>
                <a:cs typeface="Montserrat Medium"/>
                <a:sym typeface="Montserrat Medium"/>
              </a:rPr>
              <a:t>Sklepienie krzyżowo-żebrowe sześciodzielne</a:t>
            </a:r>
            <a:endParaRPr>
              <a:latin typeface="Montserrat Medium"/>
              <a:ea typeface="Montserrat Medium"/>
              <a:cs typeface="Montserrat Medium"/>
              <a:sym typeface="Montserrat Medium"/>
            </a:endParaRPr>
          </a:p>
        </p:txBody>
      </p:sp>
      <p:pic>
        <p:nvPicPr>
          <p:cNvPr id="93" name="Google Shape;93;p16"/>
          <p:cNvPicPr preferRelativeResize="0"/>
          <p:nvPr/>
        </p:nvPicPr>
        <p:blipFill rotWithShape="1">
          <a:blip r:embed="rId6">
            <a:alphaModFix/>
          </a:blip>
          <a:srcRect b="0" l="13412" r="6937" t="9771"/>
          <a:stretch/>
        </p:blipFill>
        <p:spPr>
          <a:xfrm>
            <a:off x="6639266" y="557200"/>
            <a:ext cx="2255321" cy="1738250"/>
          </a:xfrm>
          <a:prstGeom prst="rect">
            <a:avLst/>
          </a:prstGeom>
          <a:noFill/>
          <a:ln>
            <a:noFill/>
          </a:ln>
        </p:spPr>
      </p:pic>
      <p:cxnSp>
        <p:nvCxnSpPr>
          <p:cNvPr id="94" name="Google Shape;94;p16"/>
          <p:cNvCxnSpPr/>
          <p:nvPr/>
        </p:nvCxnSpPr>
        <p:spPr>
          <a:xfrm rot="10800000">
            <a:off x="5696675" y="2975775"/>
            <a:ext cx="673500" cy="367500"/>
          </a:xfrm>
          <a:prstGeom prst="straightConnector1">
            <a:avLst/>
          </a:prstGeom>
          <a:noFill/>
          <a:ln cap="flat" cmpd="sng" w="9525">
            <a:solidFill>
              <a:srgbClr val="573939"/>
            </a:solidFill>
            <a:prstDash val="solid"/>
            <a:round/>
            <a:headEnd len="med" w="med" type="none"/>
            <a:tailEnd len="med" w="med" type="triangle"/>
          </a:ln>
        </p:spPr>
      </p:cxnSp>
      <p:sp>
        <p:nvSpPr>
          <p:cNvPr id="95" name="Google Shape;95;p16"/>
          <p:cNvSpPr txBox="1"/>
          <p:nvPr/>
        </p:nvSpPr>
        <p:spPr>
          <a:xfrm>
            <a:off x="5941950" y="3275938"/>
            <a:ext cx="1115700" cy="1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pl" sz="850">
                <a:latin typeface="Montserrat Medium"/>
                <a:ea typeface="Montserrat Medium"/>
                <a:cs typeface="Montserrat Medium"/>
                <a:sym typeface="Montserrat Medium"/>
              </a:rPr>
              <a:t>żebro sklepienia</a:t>
            </a:r>
            <a:endParaRPr sz="850">
              <a:latin typeface="Montserrat Medium"/>
              <a:ea typeface="Montserrat Medium"/>
              <a:cs typeface="Montserrat Medium"/>
              <a:sym typeface="Montserrat Medium"/>
            </a:endParaRPr>
          </a:p>
        </p:txBody>
      </p:sp>
      <p:cxnSp>
        <p:nvCxnSpPr>
          <p:cNvPr id="96" name="Google Shape;96;p16"/>
          <p:cNvCxnSpPr/>
          <p:nvPr/>
        </p:nvCxnSpPr>
        <p:spPr>
          <a:xfrm rot="10800000">
            <a:off x="5249975" y="3343275"/>
            <a:ext cx="1061400" cy="520500"/>
          </a:xfrm>
          <a:prstGeom prst="straightConnector1">
            <a:avLst/>
          </a:prstGeom>
          <a:noFill/>
          <a:ln cap="flat" cmpd="sng" w="9525">
            <a:solidFill>
              <a:schemeClr val="dk2"/>
            </a:solidFill>
            <a:prstDash val="solid"/>
            <a:round/>
            <a:headEnd len="med" w="med" type="none"/>
            <a:tailEnd len="med" w="med" type="triangle"/>
          </a:ln>
        </p:spPr>
      </p:cxnSp>
      <p:sp>
        <p:nvSpPr>
          <p:cNvPr id="97" name="Google Shape;97;p16"/>
          <p:cNvSpPr txBox="1"/>
          <p:nvPr/>
        </p:nvSpPr>
        <p:spPr>
          <a:xfrm>
            <a:off x="5941950" y="3763463"/>
            <a:ext cx="11157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850">
                <a:latin typeface="Montserrat Medium"/>
                <a:ea typeface="Montserrat Medium"/>
                <a:cs typeface="Montserrat Medium"/>
                <a:sym typeface="Montserrat Medium"/>
              </a:rPr>
              <a:t>szew sklepienia</a:t>
            </a:r>
            <a:endParaRPr sz="850">
              <a:latin typeface="Montserrat Medium"/>
              <a:ea typeface="Montserrat Medium"/>
              <a:cs typeface="Montserrat Medium"/>
              <a:sym typeface="Montserrat Medium"/>
            </a:endParaRPr>
          </a:p>
        </p:txBody>
      </p:sp>
      <p:sp>
        <p:nvSpPr>
          <p:cNvPr id="98" name="Google Shape;98;p16"/>
          <p:cNvSpPr txBox="1"/>
          <p:nvPr/>
        </p:nvSpPr>
        <p:spPr>
          <a:xfrm>
            <a:off x="4638900" y="75"/>
            <a:ext cx="3837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a:latin typeface="Georgia"/>
                <a:ea typeface="Georgia"/>
                <a:cs typeface="Georgia"/>
                <a:sym typeface="Georgia"/>
              </a:rPr>
              <a:t>Są dwa rodzaje sklepień krzyżowo-żebrowych:</a:t>
            </a:r>
            <a:endParaRPr b="1">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000"/>
                                        <p:tgtEl>
                                          <p:spTgt spid="8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85"/>
                                        </p:tgtEl>
                                        <p:attrNameLst>
                                          <p:attrName>style.visibility</p:attrName>
                                        </p:attrNameLst>
                                      </p:cBhvr>
                                      <p:to>
                                        <p:strVal val="visible"/>
                                      </p:to>
                                    </p:set>
                                    <p:anim calcmode="lin" valueType="num">
                                      <p:cBhvr additive="base">
                                        <p:cTn dur="1000"/>
                                        <p:tgtEl>
                                          <p:spTgt spid="8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000"/>
                                        <p:tgtEl>
                                          <p:spTgt spid="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additive="base">
                                        <p:cTn dur="1000"/>
                                        <p:tgtEl>
                                          <p:spTgt spid="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1000"/>
                                        <p:tgtEl>
                                          <p:spTgt spid="9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1000"/>
                                        <p:tgtEl>
                                          <p:spTgt spid="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8"/>
                                        </p:tgtEl>
                                        <p:attrNameLst>
                                          <p:attrName>style.visibility</p:attrName>
                                        </p:attrNameLst>
                                      </p:cBhvr>
                                      <p:to>
                                        <p:strVal val="visible"/>
                                      </p:to>
                                    </p:set>
                                    <p:anim calcmode="lin" valueType="num">
                                      <p:cBhvr additive="base">
                                        <p:cTn dur="1000"/>
                                        <p:tgtEl>
                                          <p:spTgt spid="8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additive="base">
                                        <p:cTn dur="1000"/>
                                        <p:tgtEl>
                                          <p:spTgt spid="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1000"/>
                                        <p:tgtEl>
                                          <p:spTgt spid="9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1000"/>
                                        <p:tgtEl>
                                          <p:spTgt spid="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000"/>
                                        <p:tgtEl>
                                          <p:spTgt spid="8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1000"/>
                                        <p:tgtEl>
                                          <p:spTgt spid="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1000"/>
                                        <p:tgtEl>
                                          <p:spTgt spid="9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1000"/>
                                        <p:tgtEl>
                                          <p:spTgt spid="9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1000"/>
                                        <p:tgtEl>
                                          <p:spTgt spid="9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7"/>
          <p:cNvSpPr/>
          <p:nvPr/>
        </p:nvSpPr>
        <p:spPr>
          <a:xfrm>
            <a:off x="100" y="-75525"/>
            <a:ext cx="9144000" cy="5235300"/>
          </a:xfrm>
          <a:prstGeom prst="rect">
            <a:avLst/>
          </a:prstGeom>
          <a:solidFill>
            <a:srgbClr val="DAC0B3"/>
          </a:solidFill>
          <a:ln cap="flat" cmpd="sng" w="9525">
            <a:solidFill>
              <a:srgbClr val="DAC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7"/>
          <p:cNvSpPr txBox="1"/>
          <p:nvPr>
            <p:ph idx="1" type="body"/>
          </p:nvPr>
        </p:nvSpPr>
        <p:spPr>
          <a:xfrm>
            <a:off x="634775" y="4235225"/>
            <a:ext cx="7970100" cy="6084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b="1" lang="pl" sz="2500">
                <a:solidFill>
                  <a:schemeClr val="dk1"/>
                </a:solidFill>
                <a:latin typeface="Georgia"/>
                <a:ea typeface="Georgia"/>
                <a:cs typeface="Georgia"/>
                <a:sym typeface="Georgia"/>
              </a:rPr>
              <a:t>w katedrze Notre Dame w Paryżu.</a:t>
            </a:r>
            <a:endParaRPr b="1" sz="2500">
              <a:solidFill>
                <a:schemeClr val="dk1"/>
              </a:solidFill>
              <a:latin typeface="Georgia"/>
              <a:ea typeface="Georgia"/>
              <a:cs typeface="Georgia"/>
              <a:sym typeface="Georgia"/>
            </a:endParaRPr>
          </a:p>
        </p:txBody>
      </p:sp>
      <p:sp>
        <p:nvSpPr>
          <p:cNvPr id="105" name="Google Shape;105;p17"/>
          <p:cNvSpPr txBox="1"/>
          <p:nvPr/>
        </p:nvSpPr>
        <p:spPr>
          <a:xfrm>
            <a:off x="2441850" y="0"/>
            <a:ext cx="4260300" cy="110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pl" sz="2500">
                <a:latin typeface="Georgia"/>
                <a:ea typeface="Georgia"/>
                <a:cs typeface="Georgia"/>
                <a:sym typeface="Georgia"/>
              </a:rPr>
              <a:t>Sklepienia krzyżowo-żebrowe</a:t>
            </a:r>
            <a:endParaRPr b="1" sz="2500">
              <a:latin typeface="Georgia"/>
              <a:ea typeface="Georgia"/>
              <a:cs typeface="Georgia"/>
              <a:sym typeface="Georgia"/>
            </a:endParaRPr>
          </a:p>
        </p:txBody>
      </p:sp>
      <p:pic>
        <p:nvPicPr>
          <p:cNvPr id="106" name="Google Shape;106;p17"/>
          <p:cNvPicPr preferRelativeResize="0"/>
          <p:nvPr/>
        </p:nvPicPr>
        <p:blipFill>
          <a:blip r:embed="rId3">
            <a:alphaModFix/>
          </a:blip>
          <a:stretch>
            <a:fillRect/>
          </a:stretch>
        </p:blipFill>
        <p:spPr>
          <a:xfrm>
            <a:off x="2809789" y="1102200"/>
            <a:ext cx="3524400" cy="2354400"/>
          </a:xfrm>
          <a:prstGeom prst="roundRect">
            <a:avLst>
              <a:gd fmla="val 16667" name="adj"/>
            </a:avLst>
          </a:prstGeom>
          <a:noFill/>
          <a:ln cap="flat" cmpd="sng" w="9525">
            <a:solidFill>
              <a:srgbClr val="DAC0B3"/>
            </a:solidFill>
            <a:prstDash val="solid"/>
            <a:round/>
            <a:headEnd len="sm" w="sm" type="none"/>
            <a:tailEnd len="sm" w="sm" type="none"/>
          </a:ln>
        </p:spPr>
      </p:pic>
      <p:pic>
        <p:nvPicPr>
          <p:cNvPr id="107" name="Google Shape;107;p17"/>
          <p:cNvPicPr preferRelativeResize="0"/>
          <p:nvPr/>
        </p:nvPicPr>
        <p:blipFill>
          <a:blip r:embed="rId4">
            <a:alphaModFix/>
          </a:blip>
          <a:stretch>
            <a:fillRect/>
          </a:stretch>
        </p:blipFill>
        <p:spPr>
          <a:xfrm>
            <a:off x="5951774" y="1987200"/>
            <a:ext cx="2964000" cy="1982700"/>
          </a:xfrm>
          <a:prstGeom prst="roundRect">
            <a:avLst>
              <a:gd fmla="val 16667" name="adj"/>
            </a:avLst>
          </a:prstGeom>
          <a:noFill/>
          <a:ln>
            <a:noFill/>
          </a:ln>
        </p:spPr>
      </p:pic>
      <p:pic>
        <p:nvPicPr>
          <p:cNvPr id="108" name="Google Shape;108;p17"/>
          <p:cNvPicPr preferRelativeResize="0"/>
          <p:nvPr/>
        </p:nvPicPr>
        <p:blipFill>
          <a:blip r:embed="rId5">
            <a:alphaModFix/>
          </a:blip>
          <a:stretch>
            <a:fillRect/>
          </a:stretch>
        </p:blipFill>
        <p:spPr>
          <a:xfrm>
            <a:off x="277600" y="1987200"/>
            <a:ext cx="3006900" cy="1982700"/>
          </a:xfrm>
          <a:prstGeom prst="roundRect">
            <a:avLst>
              <a:gd fmla="val 16667" name="adj"/>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0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08"/>
                                        </p:tgtEl>
                                        <p:attrNameLst>
                                          <p:attrName>style.visibility</p:attrName>
                                        </p:attrNameLst>
                                      </p:cBhvr>
                                      <p:to>
                                        <p:strVal val="visible"/>
                                      </p:to>
                                    </p:set>
                                    <p:anim calcmode="lin" valueType="num">
                                      <p:cBhvr additive="base">
                                        <p:cTn dur="1000"/>
                                        <p:tgtEl>
                                          <p:spTgt spid="10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p:tgtEl>
                                          <p:spTgt spid="10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112" name="Shape 112"/>
        <p:cNvGrpSpPr/>
        <p:nvPr/>
      </p:nvGrpSpPr>
      <p:grpSpPr>
        <a:xfrm>
          <a:off x="0" y="0"/>
          <a:ext cx="0" cy="0"/>
          <a:chOff x="0" y="0"/>
          <a:chExt cx="0" cy="0"/>
        </a:xfrm>
      </p:grpSpPr>
      <p:sp>
        <p:nvSpPr>
          <p:cNvPr id="113" name="Google Shape;113;p18"/>
          <p:cNvSpPr txBox="1"/>
          <p:nvPr>
            <p:ph type="title"/>
          </p:nvPr>
        </p:nvSpPr>
        <p:spPr>
          <a:xfrm>
            <a:off x="231550" y="919350"/>
            <a:ext cx="5337600" cy="3304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pl" sz="2000">
                <a:solidFill>
                  <a:schemeClr val="dk2"/>
                </a:solidFill>
                <a:latin typeface="Georgia"/>
                <a:ea typeface="Georgia"/>
                <a:cs typeface="Georgia"/>
                <a:sym typeface="Georgia"/>
              </a:rPr>
              <a:t>W początkowych fazach projektowania konstrukcja dachu oraz ścian była ciężka i masywna, co ograniczało rozmiar okien zmniejszając ilość naturalnego światła wpadającego do wnętrza katedry. Postanowiono pozbyć się problemu górnego domknięcia wnętrza naw za pomocą sklepień żebrowych, charakterystycznego rozwiązania gotyckiego wykorzystującego układ przecinających się kamiennych żeber do podparcia konstrukcji.</a:t>
            </a:r>
            <a:endParaRPr sz="2000">
              <a:solidFill>
                <a:schemeClr val="dk2"/>
              </a:solidFill>
              <a:latin typeface="Georgia"/>
              <a:ea typeface="Georgia"/>
              <a:cs typeface="Georgia"/>
              <a:sym typeface="Georgia"/>
            </a:endParaRPr>
          </a:p>
        </p:txBody>
      </p:sp>
      <p:pic>
        <p:nvPicPr>
          <p:cNvPr id="114" name="Google Shape;114;p18"/>
          <p:cNvPicPr preferRelativeResize="0"/>
          <p:nvPr/>
        </p:nvPicPr>
        <p:blipFill>
          <a:blip r:embed="rId3">
            <a:alphaModFix/>
          </a:blip>
          <a:stretch>
            <a:fillRect/>
          </a:stretch>
        </p:blipFill>
        <p:spPr>
          <a:xfrm>
            <a:off x="5747850" y="476250"/>
            <a:ext cx="3143400" cy="4191000"/>
          </a:xfrm>
          <a:prstGeom prst="flowChartAlternateProcess">
            <a:avLst/>
          </a:prstGeom>
          <a:noFill/>
          <a:ln>
            <a:noFill/>
          </a:ln>
          <a:effectLst>
            <a:outerShdw blurRad="57150" rotWithShape="0" algn="bl" dir="5400000" dist="19050">
              <a:srgbClr val="000000">
                <a:alpha val="50000"/>
              </a:srgbClr>
            </a:outerShdw>
          </a:effectLst>
        </p:spPr>
      </p:pic>
      <p:sp>
        <p:nvSpPr>
          <p:cNvPr id="115" name="Google Shape;115;p18"/>
          <p:cNvSpPr txBox="1"/>
          <p:nvPr/>
        </p:nvSpPr>
        <p:spPr>
          <a:xfrm>
            <a:off x="318400" y="395875"/>
            <a:ext cx="51639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1900">
                <a:latin typeface="Georgia"/>
                <a:ea typeface="Georgia"/>
                <a:cs typeface="Georgia"/>
                <a:sym typeface="Georgia"/>
              </a:rPr>
              <a:t>Zastosowanie sklepień w katedrze.</a:t>
            </a:r>
            <a:endParaRPr b="1" sz="1900">
              <a:latin typeface="Georgia"/>
              <a:ea typeface="Georgia"/>
              <a:cs typeface="Georgia"/>
              <a:sym typeface="Georgia"/>
            </a:endParaRPr>
          </a:p>
        </p:txBody>
      </p:sp>
      <p:sp>
        <p:nvSpPr>
          <p:cNvPr id="116" name="Google Shape;116;p18"/>
          <p:cNvSpPr/>
          <p:nvPr/>
        </p:nvSpPr>
        <p:spPr>
          <a:xfrm>
            <a:off x="47850" y="312275"/>
            <a:ext cx="132600" cy="132600"/>
          </a:xfrm>
          <a:prstGeom prst="ellipse">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47850" y="56475"/>
            <a:ext cx="132600" cy="132600"/>
          </a:xfrm>
          <a:prstGeom prst="ellipse">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318400" y="56475"/>
            <a:ext cx="132600" cy="132600"/>
          </a:xfrm>
          <a:prstGeom prst="ellipse">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318400" y="312275"/>
            <a:ext cx="132600" cy="132600"/>
          </a:xfrm>
          <a:prstGeom prst="ellipse">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47850" y="568075"/>
            <a:ext cx="132600" cy="132600"/>
          </a:xfrm>
          <a:prstGeom prst="ellipse">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588950" y="56475"/>
            <a:ext cx="132600" cy="132600"/>
          </a:xfrm>
          <a:prstGeom prst="ellipse">
            <a:avLst/>
          </a:prstGeom>
          <a:solidFill>
            <a:srgbClr val="573939"/>
          </a:solidFill>
          <a:ln cap="flat" cmpd="sng" w="9525">
            <a:solidFill>
              <a:srgbClr val="57393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par>
                                <p:cTn fill="hold" nodeType="withEffect" presetClass="entr" presetID="2" presetSubtype="1">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25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13"/>
                                        </p:tgtEl>
                                        <p:attrNameLst>
                                          <p:attrName>style.visibility</p:attrName>
                                        </p:attrNameLst>
                                      </p:cBhvr>
                                      <p:to>
                                        <p:strVal val="visible"/>
                                      </p:to>
                                    </p:set>
                                    <p:anim calcmode="lin" valueType="num">
                                      <p:cBhvr additive="base">
                                        <p:cTn dur="2500"/>
                                        <p:tgtEl>
                                          <p:spTgt spid="11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5" name="Shape 125"/>
        <p:cNvGrpSpPr/>
        <p:nvPr/>
      </p:nvGrpSpPr>
      <p:grpSpPr>
        <a:xfrm>
          <a:off x="0" y="0"/>
          <a:ext cx="0" cy="0"/>
          <a:chOff x="0" y="0"/>
          <a:chExt cx="0" cy="0"/>
        </a:xfrm>
      </p:grpSpPr>
      <p:sp>
        <p:nvSpPr>
          <p:cNvPr id="126" name="Google Shape;126;p19"/>
          <p:cNvSpPr/>
          <p:nvPr/>
        </p:nvSpPr>
        <p:spPr>
          <a:xfrm>
            <a:off x="-28575" y="3659650"/>
            <a:ext cx="9172500" cy="1483800"/>
          </a:xfrm>
          <a:prstGeom prst="rect">
            <a:avLst/>
          </a:prstGeom>
          <a:solidFill>
            <a:srgbClr val="DAC0B3"/>
          </a:solidFill>
          <a:ln cap="flat" cmpd="sng" w="9525">
            <a:solidFill>
              <a:srgbClr val="DAC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txBox="1"/>
          <p:nvPr>
            <p:ph idx="1" type="body"/>
          </p:nvPr>
        </p:nvSpPr>
        <p:spPr>
          <a:xfrm>
            <a:off x="1787975" y="3659725"/>
            <a:ext cx="5745600" cy="1483800"/>
          </a:xfrm>
          <a:prstGeom prst="rect">
            <a:avLst/>
          </a:prstGeom>
        </p:spPr>
        <p:txBody>
          <a:bodyPr anchorCtr="0" anchor="ctr" bIns="91425" lIns="91425" spcFirstLastPara="1" rIns="91425" wrap="square" tIns="91425">
            <a:normAutofit/>
          </a:bodyPr>
          <a:lstStyle/>
          <a:p>
            <a:pPr indent="0" lvl="0" marL="0" rtl="0" algn="ctr">
              <a:spcBef>
                <a:spcPts val="0"/>
              </a:spcBef>
              <a:spcAft>
                <a:spcPts val="1200"/>
              </a:spcAft>
              <a:buNone/>
            </a:pPr>
            <a:r>
              <a:rPr lang="pl" sz="2200">
                <a:solidFill>
                  <a:schemeClr val="dk1"/>
                </a:solidFill>
                <a:latin typeface="Georgia"/>
                <a:ea typeface="Georgia"/>
                <a:cs typeface="Georgia"/>
                <a:sym typeface="Georgia"/>
              </a:rPr>
              <a:t>Rozkład sklepień w katedrze Notre Dame.</a:t>
            </a:r>
            <a:endParaRPr sz="2200">
              <a:solidFill>
                <a:schemeClr val="dk1"/>
              </a:solidFill>
              <a:latin typeface="Georgia"/>
              <a:ea typeface="Georgia"/>
              <a:cs typeface="Georgia"/>
              <a:sym typeface="Georgia"/>
            </a:endParaRPr>
          </a:p>
        </p:txBody>
      </p:sp>
      <p:pic>
        <p:nvPicPr>
          <p:cNvPr id="128" name="Google Shape;128;p19"/>
          <p:cNvPicPr preferRelativeResize="0"/>
          <p:nvPr/>
        </p:nvPicPr>
        <p:blipFill>
          <a:blip r:embed="rId3">
            <a:alphaModFix/>
          </a:blip>
          <a:stretch>
            <a:fillRect/>
          </a:stretch>
        </p:blipFill>
        <p:spPr>
          <a:xfrm>
            <a:off x="672625" y="172800"/>
            <a:ext cx="7770104" cy="3354849"/>
          </a:xfrm>
          <a:prstGeom prst="rect">
            <a:avLst/>
          </a:prstGeom>
          <a:noFill/>
          <a:ln>
            <a:noFill/>
          </a:ln>
        </p:spPr>
      </p:pic>
      <p:cxnSp>
        <p:nvCxnSpPr>
          <p:cNvPr id="129" name="Google Shape;129;p19"/>
          <p:cNvCxnSpPr/>
          <p:nvPr/>
        </p:nvCxnSpPr>
        <p:spPr>
          <a:xfrm flipH="1" rot="10800000">
            <a:off x="1890025" y="2139075"/>
            <a:ext cx="408300" cy="1224600"/>
          </a:xfrm>
          <a:prstGeom prst="straightConnector1">
            <a:avLst/>
          </a:prstGeom>
          <a:noFill/>
          <a:ln cap="flat" cmpd="sng" w="9525">
            <a:solidFill>
              <a:srgbClr val="38761D"/>
            </a:solidFill>
            <a:prstDash val="solid"/>
            <a:round/>
            <a:headEnd len="med" w="med" type="none"/>
            <a:tailEnd len="med" w="med" type="triangle"/>
          </a:ln>
        </p:spPr>
      </p:cxnSp>
      <p:sp>
        <p:nvSpPr>
          <p:cNvPr id="130" name="Google Shape;130;p19"/>
          <p:cNvSpPr txBox="1"/>
          <p:nvPr/>
        </p:nvSpPr>
        <p:spPr>
          <a:xfrm>
            <a:off x="338775" y="3259525"/>
            <a:ext cx="440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latin typeface="Montserrat"/>
                <a:ea typeface="Montserrat"/>
                <a:cs typeface="Montserrat"/>
                <a:sym typeface="Montserrat"/>
              </a:rPr>
              <a:t>Sklepienia krzyżowo-żebrowe sześciodzielne</a:t>
            </a:r>
            <a:endParaRPr>
              <a:latin typeface="Montserrat"/>
              <a:ea typeface="Montserrat"/>
              <a:cs typeface="Montserrat"/>
              <a:sym typeface="Montserrat"/>
            </a:endParaRPr>
          </a:p>
        </p:txBody>
      </p:sp>
      <p:cxnSp>
        <p:nvCxnSpPr>
          <p:cNvPr id="131" name="Google Shape;131;p19"/>
          <p:cNvCxnSpPr/>
          <p:nvPr/>
        </p:nvCxnSpPr>
        <p:spPr>
          <a:xfrm rot="10800000">
            <a:off x="1839025" y="2139075"/>
            <a:ext cx="51000" cy="1224600"/>
          </a:xfrm>
          <a:prstGeom prst="straightConnector1">
            <a:avLst/>
          </a:prstGeom>
          <a:noFill/>
          <a:ln cap="flat" cmpd="sng" w="9525">
            <a:solidFill>
              <a:srgbClr val="38761D"/>
            </a:solidFill>
            <a:prstDash val="solid"/>
            <a:round/>
            <a:headEnd len="med" w="med" type="none"/>
            <a:tailEnd len="med" w="med" type="triangle"/>
          </a:ln>
        </p:spPr>
      </p:cxnSp>
      <p:cxnSp>
        <p:nvCxnSpPr>
          <p:cNvPr id="132" name="Google Shape;132;p19"/>
          <p:cNvCxnSpPr/>
          <p:nvPr/>
        </p:nvCxnSpPr>
        <p:spPr>
          <a:xfrm rot="10800000">
            <a:off x="6492775" y="2475700"/>
            <a:ext cx="1387800" cy="939000"/>
          </a:xfrm>
          <a:prstGeom prst="straightConnector1">
            <a:avLst/>
          </a:prstGeom>
          <a:noFill/>
          <a:ln cap="flat" cmpd="sng" w="9525">
            <a:solidFill>
              <a:srgbClr val="38761D"/>
            </a:solidFill>
            <a:prstDash val="solid"/>
            <a:round/>
            <a:headEnd len="med" w="med" type="none"/>
            <a:tailEnd len="med" w="med" type="triangle"/>
          </a:ln>
        </p:spPr>
      </p:cxnSp>
      <p:cxnSp>
        <p:nvCxnSpPr>
          <p:cNvPr id="133" name="Google Shape;133;p19"/>
          <p:cNvCxnSpPr/>
          <p:nvPr/>
        </p:nvCxnSpPr>
        <p:spPr>
          <a:xfrm rot="10800000">
            <a:off x="6788575" y="1465600"/>
            <a:ext cx="1071600" cy="1928700"/>
          </a:xfrm>
          <a:prstGeom prst="straightConnector1">
            <a:avLst/>
          </a:prstGeom>
          <a:noFill/>
          <a:ln cap="flat" cmpd="sng" w="9525">
            <a:solidFill>
              <a:srgbClr val="38761D"/>
            </a:solidFill>
            <a:prstDash val="solid"/>
            <a:round/>
            <a:headEnd len="med" w="med" type="none"/>
            <a:tailEnd len="med" w="med" type="triangle"/>
          </a:ln>
        </p:spPr>
      </p:cxnSp>
      <p:sp>
        <p:nvSpPr>
          <p:cNvPr id="134" name="Google Shape;134;p19"/>
          <p:cNvSpPr txBox="1"/>
          <p:nvPr/>
        </p:nvSpPr>
        <p:spPr>
          <a:xfrm>
            <a:off x="5115875" y="3259525"/>
            <a:ext cx="423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latin typeface="Montserrat"/>
                <a:ea typeface="Montserrat"/>
                <a:cs typeface="Montserrat"/>
                <a:sym typeface="Montserrat"/>
              </a:rPr>
              <a:t>Sklepienia krzyżowo-żebrowe czterodzielne</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8" name="Shape 138"/>
        <p:cNvGrpSpPr/>
        <p:nvPr/>
      </p:nvGrpSpPr>
      <p:grpSpPr>
        <a:xfrm>
          <a:off x="0" y="0"/>
          <a:ext cx="0" cy="0"/>
          <a:chOff x="0" y="0"/>
          <a:chExt cx="0" cy="0"/>
        </a:xfrm>
      </p:grpSpPr>
      <p:sp>
        <p:nvSpPr>
          <p:cNvPr id="139" name="Google Shape;139;p20"/>
          <p:cNvSpPr/>
          <p:nvPr/>
        </p:nvSpPr>
        <p:spPr>
          <a:xfrm>
            <a:off x="0" y="0"/>
            <a:ext cx="9144000" cy="5143500"/>
          </a:xfrm>
          <a:prstGeom prst="snip2SameRect">
            <a:avLst>
              <a:gd fmla="val 16667" name="adj1"/>
              <a:gd fmla="val 0" name="adj2"/>
            </a:avLst>
          </a:prstGeom>
          <a:solidFill>
            <a:srgbClr val="DAC0B3"/>
          </a:solidFill>
          <a:ln cap="flat" cmpd="sng" w="9525">
            <a:solidFill>
              <a:srgbClr val="DAC0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0"/>
          <p:cNvSpPr txBox="1"/>
          <p:nvPr>
            <p:ph type="title"/>
          </p:nvPr>
        </p:nvSpPr>
        <p:spPr>
          <a:xfrm>
            <a:off x="1211100" y="210225"/>
            <a:ext cx="6721800" cy="713400"/>
          </a:xfrm>
          <a:prstGeom prst="rect">
            <a:avLst/>
          </a:prstGeom>
          <a:noFill/>
          <a:ln>
            <a:noFill/>
          </a:ln>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pl">
                <a:solidFill>
                  <a:srgbClr val="573939"/>
                </a:solidFill>
                <a:latin typeface="Georgia"/>
                <a:ea typeface="Georgia"/>
                <a:cs typeface="Georgia"/>
                <a:sym typeface="Georgia"/>
              </a:rPr>
              <a:t>Konstrukcja sklepień krzyżowo-żebrowych.</a:t>
            </a:r>
            <a:endParaRPr b="1">
              <a:solidFill>
                <a:srgbClr val="573939"/>
              </a:solidFill>
              <a:latin typeface="Georgia"/>
              <a:ea typeface="Georgia"/>
              <a:cs typeface="Georgia"/>
              <a:sym typeface="Georgia"/>
            </a:endParaRPr>
          </a:p>
        </p:txBody>
      </p:sp>
      <p:pic>
        <p:nvPicPr>
          <p:cNvPr id="141" name="Google Shape;141;p20"/>
          <p:cNvPicPr preferRelativeResize="0"/>
          <p:nvPr/>
        </p:nvPicPr>
        <p:blipFill rotWithShape="1">
          <a:blip r:embed="rId3">
            <a:alphaModFix/>
          </a:blip>
          <a:srcRect b="3767" l="2406" r="2100" t="1338"/>
          <a:stretch/>
        </p:blipFill>
        <p:spPr>
          <a:xfrm>
            <a:off x="2837100" y="1121850"/>
            <a:ext cx="3469800" cy="3714900"/>
          </a:xfrm>
          <a:prstGeom prst="flowChartAlternateProcess">
            <a:avLst/>
          </a:prstGeom>
          <a:noFill/>
          <a:ln>
            <a:noFill/>
          </a:ln>
          <a:effectLst>
            <a:outerShdw blurRad="57150" rotWithShape="0" algn="bl" dir="5400000" dist="19050">
              <a:srgbClr val="000000">
                <a:alpha val="50000"/>
              </a:srgbClr>
            </a:outerShdw>
          </a:effectLst>
        </p:spPr>
      </p:pic>
    </p:spTree>
  </p:cSld>
  <p:clrMapOvr>
    <a:masterClrMapping/>
  </p:clrMapOvr>
  <mc:AlternateContent>
    <mc:Choice Requires="p14">
      <p:transition spd="slow" p14:dur="1000">
        <p:fade thruBlk="1"/>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1000"/>
                                        <p:tgtEl>
                                          <p:spTgt spid="1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000"/>
                                        <p:tgtEl>
                                          <p:spTgt spid="14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AC0B3"/>
        </a:solidFill>
      </p:bgPr>
    </p:bg>
    <p:spTree>
      <p:nvGrpSpPr>
        <p:cNvPr id="145" name="Shape 145"/>
        <p:cNvGrpSpPr/>
        <p:nvPr/>
      </p:nvGrpSpPr>
      <p:grpSpPr>
        <a:xfrm>
          <a:off x="0" y="0"/>
          <a:ext cx="0" cy="0"/>
          <a:chOff x="0" y="0"/>
          <a:chExt cx="0" cy="0"/>
        </a:xfrm>
      </p:grpSpPr>
      <p:sp>
        <p:nvSpPr>
          <p:cNvPr id="146" name="Google Shape;146;p21"/>
          <p:cNvSpPr/>
          <p:nvPr/>
        </p:nvSpPr>
        <p:spPr>
          <a:xfrm>
            <a:off x="0" y="0"/>
            <a:ext cx="9144000" cy="5143500"/>
          </a:xfrm>
          <a:prstGeom prst="flowChartPreparation">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1"/>
          <p:cNvSpPr txBox="1"/>
          <p:nvPr>
            <p:ph type="title"/>
          </p:nvPr>
        </p:nvSpPr>
        <p:spPr>
          <a:xfrm>
            <a:off x="1311875" y="862113"/>
            <a:ext cx="3445800" cy="7542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pl">
                <a:latin typeface="Georgia"/>
                <a:ea typeface="Georgia"/>
                <a:cs typeface="Georgia"/>
                <a:sym typeface="Georgia"/>
              </a:rPr>
              <a:t>Sklepienie gwiaździste</a:t>
            </a:r>
            <a:endParaRPr b="1">
              <a:latin typeface="Georgia"/>
              <a:ea typeface="Georgia"/>
              <a:cs typeface="Georgia"/>
              <a:sym typeface="Georgia"/>
            </a:endParaRPr>
          </a:p>
        </p:txBody>
      </p:sp>
      <p:sp>
        <p:nvSpPr>
          <p:cNvPr id="148" name="Google Shape;148;p21"/>
          <p:cNvSpPr txBox="1"/>
          <p:nvPr>
            <p:ph idx="1" type="body"/>
          </p:nvPr>
        </p:nvSpPr>
        <p:spPr>
          <a:xfrm>
            <a:off x="1454700" y="1700200"/>
            <a:ext cx="3445800" cy="2736900"/>
          </a:xfrm>
          <a:prstGeom prst="rect">
            <a:avLst/>
          </a:prstGeom>
        </p:spPr>
        <p:txBody>
          <a:bodyPr anchorCtr="0" anchor="ctr" bIns="91425" lIns="91425" spcFirstLastPara="1" rIns="91425" wrap="square" tIns="91425">
            <a:normAutofit fontScale="85000" lnSpcReduction="10000"/>
          </a:bodyPr>
          <a:lstStyle/>
          <a:p>
            <a:pPr indent="-325755" lvl="0" marL="457200" rtl="0" algn="l">
              <a:lnSpc>
                <a:spcPct val="150000"/>
              </a:lnSpc>
              <a:spcBef>
                <a:spcPts val="0"/>
              </a:spcBef>
              <a:spcAft>
                <a:spcPts val="0"/>
              </a:spcAft>
              <a:buSzPct val="100000"/>
              <a:buFont typeface="Georgia"/>
              <a:buChar char="●"/>
            </a:pPr>
            <a:r>
              <a:rPr lang="pl" sz="1800">
                <a:latin typeface="Georgia"/>
                <a:ea typeface="Georgia"/>
                <a:cs typeface="Georgia"/>
                <a:sym typeface="Georgia"/>
              </a:rPr>
              <a:t>Odmiana sklepienia krzyżowo-żebrowego;</a:t>
            </a:r>
            <a:endParaRPr sz="1800">
              <a:latin typeface="Georgia"/>
              <a:ea typeface="Georgia"/>
              <a:cs typeface="Georgia"/>
              <a:sym typeface="Georgia"/>
            </a:endParaRPr>
          </a:p>
          <a:p>
            <a:pPr indent="-325755" lvl="0" marL="457200" rtl="0" algn="l">
              <a:lnSpc>
                <a:spcPct val="150000"/>
              </a:lnSpc>
              <a:spcBef>
                <a:spcPts val="0"/>
              </a:spcBef>
              <a:spcAft>
                <a:spcPts val="0"/>
              </a:spcAft>
              <a:buSzPct val="100000"/>
              <a:buFont typeface="Georgia"/>
              <a:buChar char="●"/>
            </a:pPr>
            <a:r>
              <a:rPr lang="pl" sz="1800">
                <a:latin typeface="Georgia"/>
                <a:ea typeface="Georgia"/>
                <a:cs typeface="Georgia"/>
                <a:sym typeface="Georgia"/>
              </a:rPr>
              <a:t>S</a:t>
            </a:r>
            <a:r>
              <a:rPr lang="pl" sz="1800">
                <a:latin typeface="Georgia"/>
                <a:ea typeface="Georgia"/>
                <a:cs typeface="Georgia"/>
                <a:sym typeface="Georgia"/>
              </a:rPr>
              <a:t>klepienie dekoracyjne, którego żebra tworzą figury geometryczne;</a:t>
            </a:r>
            <a:endParaRPr sz="1800">
              <a:latin typeface="Georgia"/>
              <a:ea typeface="Georgia"/>
              <a:cs typeface="Georgia"/>
              <a:sym typeface="Georgia"/>
            </a:endParaRPr>
          </a:p>
          <a:p>
            <a:pPr indent="-325755" lvl="0" marL="457200" rtl="0" algn="l">
              <a:lnSpc>
                <a:spcPct val="150000"/>
              </a:lnSpc>
              <a:spcBef>
                <a:spcPts val="0"/>
              </a:spcBef>
              <a:spcAft>
                <a:spcPts val="0"/>
              </a:spcAft>
              <a:buSzPct val="100000"/>
              <a:buFont typeface="Georgia"/>
              <a:buChar char="●"/>
            </a:pPr>
            <a:r>
              <a:rPr lang="pl" sz="1800">
                <a:latin typeface="Georgia"/>
                <a:ea typeface="Georgia"/>
                <a:cs typeface="Georgia"/>
                <a:sym typeface="Georgia"/>
              </a:rPr>
              <a:t>Tworzy mniej lub bardziej skomplikowany obraz gwiazdy;</a:t>
            </a:r>
            <a:endParaRPr sz="1800">
              <a:latin typeface="Georgia"/>
              <a:ea typeface="Georgia"/>
              <a:cs typeface="Georgia"/>
              <a:sym typeface="Georgia"/>
            </a:endParaRPr>
          </a:p>
          <a:p>
            <a:pPr indent="-325755" lvl="0" marL="457200" rtl="0" algn="l">
              <a:lnSpc>
                <a:spcPct val="150000"/>
              </a:lnSpc>
              <a:spcBef>
                <a:spcPts val="0"/>
              </a:spcBef>
              <a:spcAft>
                <a:spcPts val="0"/>
              </a:spcAft>
              <a:buSzPct val="100000"/>
              <a:buFont typeface="Georgia"/>
              <a:buChar char="●"/>
            </a:pPr>
            <a:r>
              <a:rPr lang="pl" sz="1800">
                <a:latin typeface="Georgia"/>
                <a:ea typeface="Georgia"/>
                <a:cs typeface="Georgia"/>
                <a:sym typeface="Georgia"/>
              </a:rPr>
              <a:t>Sklepienie późnogotyckie.</a:t>
            </a:r>
            <a:endParaRPr sz="1800">
              <a:latin typeface="Georgia"/>
              <a:ea typeface="Georgia"/>
              <a:cs typeface="Georgia"/>
              <a:sym typeface="Georgia"/>
            </a:endParaRPr>
          </a:p>
        </p:txBody>
      </p:sp>
      <p:pic>
        <p:nvPicPr>
          <p:cNvPr id="149" name="Google Shape;149;p21"/>
          <p:cNvPicPr preferRelativeResize="0"/>
          <p:nvPr/>
        </p:nvPicPr>
        <p:blipFill>
          <a:blip r:embed="rId3">
            <a:alphaModFix/>
          </a:blip>
          <a:stretch>
            <a:fillRect/>
          </a:stretch>
        </p:blipFill>
        <p:spPr>
          <a:xfrm>
            <a:off x="5273450" y="494374"/>
            <a:ext cx="1464125" cy="1489675"/>
          </a:xfrm>
          <a:prstGeom prst="rect">
            <a:avLst/>
          </a:prstGeom>
          <a:noFill/>
          <a:ln cap="flat" cmpd="sng" w="9525">
            <a:solidFill>
              <a:schemeClr val="lt1"/>
            </a:solidFill>
            <a:prstDash val="solid"/>
            <a:round/>
            <a:headEnd len="sm" w="sm" type="none"/>
            <a:tailEnd len="sm" w="sm" type="none"/>
          </a:ln>
        </p:spPr>
      </p:pic>
      <p:pic>
        <p:nvPicPr>
          <p:cNvPr id="150" name="Google Shape;150;p21"/>
          <p:cNvPicPr preferRelativeResize="0"/>
          <p:nvPr/>
        </p:nvPicPr>
        <p:blipFill>
          <a:blip r:embed="rId4">
            <a:alphaModFix/>
          </a:blip>
          <a:stretch>
            <a:fillRect/>
          </a:stretch>
        </p:blipFill>
        <p:spPr>
          <a:xfrm>
            <a:off x="4972063" y="2249576"/>
            <a:ext cx="2066900" cy="1991775"/>
          </a:xfrm>
          <a:prstGeom prst="rect">
            <a:avLst/>
          </a:prstGeom>
          <a:noFill/>
          <a:ln cap="flat" cmpd="sng" w="9525">
            <a:solidFill>
              <a:schemeClr val="l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000"/>
                                        <p:tgtEl>
                                          <p:spTgt spid="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000"/>
                                        <p:tgtEl>
                                          <p:spTgt spid="1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9"/>
                                        </p:tgtEl>
                                        <p:attrNameLst>
                                          <p:attrName>style.visibility</p:attrName>
                                        </p:attrNameLst>
                                      </p:cBhvr>
                                      <p:to>
                                        <p:strVal val="visible"/>
                                      </p:to>
                                    </p:set>
                                    <p:anim calcmode="lin" valueType="num">
                                      <p:cBhvr additive="base">
                                        <p:cTn dur="1000"/>
                                        <p:tgtEl>
                                          <p:spTgt spid="1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50"/>
                                        </p:tgtEl>
                                        <p:attrNameLst>
                                          <p:attrName>style.visibility</p:attrName>
                                        </p:attrNameLst>
                                      </p:cBhvr>
                                      <p:to>
                                        <p:strVal val="visible"/>
                                      </p:to>
                                    </p:set>
                                    <p:anim calcmode="lin" valueType="num">
                                      <p:cBhvr additive="base">
                                        <p:cTn dur="1000"/>
                                        <p:tgtEl>
                                          <p:spTgt spid="15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