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6" r:id="rId10"/>
    <p:sldId id="277" r:id="rId11"/>
    <p:sldId id="265" r:id="rId12"/>
    <p:sldId id="267" r:id="rId13"/>
    <p:sldId id="268" r:id="rId14"/>
    <p:sldId id="269" r:id="rId15"/>
    <p:sldId id="270" r:id="rId16"/>
    <p:sldId id="271" r:id="rId17"/>
    <p:sldId id="272" r:id="rId18"/>
    <p:sldId id="273" r:id="rId19"/>
    <p:sldId id="274" r:id="rId20"/>
    <p:sldId id="276" r:id="rId21"/>
    <p:sldId id="275" r:id="rId2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E107755E-1CB1-41EC-BCD3-1320D166490B}" type="datetimeFigureOut">
              <a:rPr lang="pl-PL" smtClean="0"/>
              <a:t>09.03.2023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93E93D4-DA20-4129-B39C-D9282766E59C}" type="slidenum">
              <a:rPr lang="pl-PL" smtClean="0"/>
              <a:t>‹#›</a:t>
            </a:fld>
            <a:endParaRPr lang="pl-PL"/>
          </a:p>
        </p:txBody>
      </p:sp>
    </p:spTree>
    <p:extLst>
      <p:ext uri="{BB962C8B-B14F-4D97-AF65-F5344CB8AC3E}">
        <p14:creationId xmlns:p14="http://schemas.microsoft.com/office/powerpoint/2010/main" val="169433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107755E-1CB1-41EC-BCD3-1320D166490B}" type="datetimeFigureOut">
              <a:rPr lang="pl-PL" smtClean="0"/>
              <a:t>09.03.2023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93E93D4-DA20-4129-B39C-D9282766E59C}" type="slidenum">
              <a:rPr lang="pl-PL" smtClean="0"/>
              <a:t>‹#›</a:t>
            </a:fld>
            <a:endParaRPr lang="pl-PL"/>
          </a:p>
        </p:txBody>
      </p:sp>
    </p:spTree>
    <p:extLst>
      <p:ext uri="{BB962C8B-B14F-4D97-AF65-F5344CB8AC3E}">
        <p14:creationId xmlns:p14="http://schemas.microsoft.com/office/powerpoint/2010/main" val="1393315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107755E-1CB1-41EC-BCD3-1320D166490B}" type="datetimeFigureOut">
              <a:rPr lang="pl-PL" smtClean="0"/>
              <a:t>09.03.2023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93E93D4-DA20-4129-B39C-D9282766E59C}" type="slidenum">
              <a:rPr lang="pl-PL" smtClean="0"/>
              <a:t>‹#›</a:t>
            </a:fld>
            <a:endParaRPr lang="pl-PL"/>
          </a:p>
        </p:txBody>
      </p:sp>
    </p:spTree>
    <p:extLst>
      <p:ext uri="{BB962C8B-B14F-4D97-AF65-F5344CB8AC3E}">
        <p14:creationId xmlns:p14="http://schemas.microsoft.com/office/powerpoint/2010/main" val="2217449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107755E-1CB1-41EC-BCD3-1320D166490B}" type="datetimeFigureOut">
              <a:rPr lang="pl-PL" smtClean="0"/>
              <a:t>09.03.2023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93E93D4-DA20-4129-B39C-D9282766E59C}" type="slidenum">
              <a:rPr lang="pl-PL" smtClean="0"/>
              <a:t>‹#›</a:t>
            </a:fld>
            <a:endParaRPr lang="pl-PL"/>
          </a:p>
        </p:txBody>
      </p:sp>
    </p:spTree>
    <p:extLst>
      <p:ext uri="{BB962C8B-B14F-4D97-AF65-F5344CB8AC3E}">
        <p14:creationId xmlns:p14="http://schemas.microsoft.com/office/powerpoint/2010/main" val="3897965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E107755E-1CB1-41EC-BCD3-1320D166490B}" type="datetimeFigureOut">
              <a:rPr lang="pl-PL" smtClean="0"/>
              <a:t>09.03.2023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93E93D4-DA20-4129-B39C-D9282766E59C}" type="slidenum">
              <a:rPr lang="pl-PL" smtClean="0"/>
              <a:t>‹#›</a:t>
            </a:fld>
            <a:endParaRPr lang="pl-PL"/>
          </a:p>
        </p:txBody>
      </p:sp>
    </p:spTree>
    <p:extLst>
      <p:ext uri="{BB962C8B-B14F-4D97-AF65-F5344CB8AC3E}">
        <p14:creationId xmlns:p14="http://schemas.microsoft.com/office/powerpoint/2010/main" val="3255816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E107755E-1CB1-41EC-BCD3-1320D166490B}" type="datetimeFigureOut">
              <a:rPr lang="pl-PL" smtClean="0"/>
              <a:t>09.03.2023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93E93D4-DA20-4129-B39C-D9282766E59C}" type="slidenum">
              <a:rPr lang="pl-PL" smtClean="0"/>
              <a:t>‹#›</a:t>
            </a:fld>
            <a:endParaRPr lang="pl-PL"/>
          </a:p>
        </p:txBody>
      </p:sp>
    </p:spTree>
    <p:extLst>
      <p:ext uri="{BB962C8B-B14F-4D97-AF65-F5344CB8AC3E}">
        <p14:creationId xmlns:p14="http://schemas.microsoft.com/office/powerpoint/2010/main" val="3188625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E107755E-1CB1-41EC-BCD3-1320D166490B}" type="datetimeFigureOut">
              <a:rPr lang="pl-PL" smtClean="0"/>
              <a:t>09.03.2023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A93E93D4-DA20-4129-B39C-D9282766E59C}" type="slidenum">
              <a:rPr lang="pl-PL" smtClean="0"/>
              <a:t>‹#›</a:t>
            </a:fld>
            <a:endParaRPr lang="pl-PL"/>
          </a:p>
        </p:txBody>
      </p:sp>
    </p:spTree>
    <p:extLst>
      <p:ext uri="{BB962C8B-B14F-4D97-AF65-F5344CB8AC3E}">
        <p14:creationId xmlns:p14="http://schemas.microsoft.com/office/powerpoint/2010/main" val="58285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E107755E-1CB1-41EC-BCD3-1320D166490B}" type="datetimeFigureOut">
              <a:rPr lang="pl-PL" smtClean="0"/>
              <a:t>09.03.2023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A93E93D4-DA20-4129-B39C-D9282766E59C}" type="slidenum">
              <a:rPr lang="pl-PL" smtClean="0"/>
              <a:t>‹#›</a:t>
            </a:fld>
            <a:endParaRPr lang="pl-PL"/>
          </a:p>
        </p:txBody>
      </p:sp>
    </p:spTree>
    <p:extLst>
      <p:ext uri="{BB962C8B-B14F-4D97-AF65-F5344CB8AC3E}">
        <p14:creationId xmlns:p14="http://schemas.microsoft.com/office/powerpoint/2010/main" val="1594338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107755E-1CB1-41EC-BCD3-1320D166490B}" type="datetimeFigureOut">
              <a:rPr lang="pl-PL" smtClean="0"/>
              <a:t>09.03.2023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A93E93D4-DA20-4129-B39C-D9282766E59C}" type="slidenum">
              <a:rPr lang="pl-PL" smtClean="0"/>
              <a:t>‹#›</a:t>
            </a:fld>
            <a:endParaRPr lang="pl-PL"/>
          </a:p>
        </p:txBody>
      </p:sp>
    </p:spTree>
    <p:extLst>
      <p:ext uri="{BB962C8B-B14F-4D97-AF65-F5344CB8AC3E}">
        <p14:creationId xmlns:p14="http://schemas.microsoft.com/office/powerpoint/2010/main" val="3043379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E107755E-1CB1-41EC-BCD3-1320D166490B}" type="datetimeFigureOut">
              <a:rPr lang="pl-PL" smtClean="0"/>
              <a:t>09.03.2023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93E93D4-DA20-4129-B39C-D9282766E59C}" type="slidenum">
              <a:rPr lang="pl-PL" smtClean="0"/>
              <a:t>‹#›</a:t>
            </a:fld>
            <a:endParaRPr lang="pl-PL"/>
          </a:p>
        </p:txBody>
      </p:sp>
    </p:spTree>
    <p:extLst>
      <p:ext uri="{BB962C8B-B14F-4D97-AF65-F5344CB8AC3E}">
        <p14:creationId xmlns:p14="http://schemas.microsoft.com/office/powerpoint/2010/main" val="3174544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E107755E-1CB1-41EC-BCD3-1320D166490B}" type="datetimeFigureOut">
              <a:rPr lang="pl-PL" smtClean="0"/>
              <a:t>09.03.2023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93E93D4-DA20-4129-B39C-D9282766E59C}" type="slidenum">
              <a:rPr lang="pl-PL" smtClean="0"/>
              <a:t>‹#›</a:t>
            </a:fld>
            <a:endParaRPr lang="pl-PL"/>
          </a:p>
        </p:txBody>
      </p:sp>
    </p:spTree>
    <p:extLst>
      <p:ext uri="{BB962C8B-B14F-4D97-AF65-F5344CB8AC3E}">
        <p14:creationId xmlns:p14="http://schemas.microsoft.com/office/powerpoint/2010/main" val="956929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7755E-1CB1-41EC-BCD3-1320D166490B}" type="datetimeFigureOut">
              <a:rPr lang="pl-PL" smtClean="0"/>
              <a:t>09.03.2023</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3E93D4-DA20-4129-B39C-D9282766E59C}" type="slidenum">
              <a:rPr lang="pl-PL" smtClean="0"/>
              <a:t>‹#›</a:t>
            </a:fld>
            <a:endParaRPr lang="pl-PL"/>
          </a:p>
        </p:txBody>
      </p:sp>
    </p:spTree>
    <p:extLst>
      <p:ext uri="{BB962C8B-B14F-4D97-AF65-F5344CB8AC3E}">
        <p14:creationId xmlns:p14="http://schemas.microsoft.com/office/powerpoint/2010/main" val="956658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36" y="3864775"/>
            <a:ext cx="4075470" cy="2912263"/>
          </a:xfrm>
          <a:prstGeom prst="rect">
            <a:avLst/>
          </a:prstGeom>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7427" y="383457"/>
            <a:ext cx="2365266" cy="3644337"/>
          </a:xfrm>
          <a:prstGeom prst="rect">
            <a:avLst/>
          </a:prstGeom>
        </p:spPr>
      </p:pic>
      <p:sp>
        <p:nvSpPr>
          <p:cNvPr id="2" name="Tytuł 1"/>
          <p:cNvSpPr>
            <a:spLocks noGrp="1"/>
          </p:cNvSpPr>
          <p:nvPr>
            <p:ph type="ctrTitle"/>
          </p:nvPr>
        </p:nvSpPr>
        <p:spPr/>
        <p:txBody>
          <a:bodyPr/>
          <a:lstStyle/>
          <a:p>
            <a:r>
              <a:rPr lang="pl-PL" dirty="0" smtClean="0"/>
              <a:t>Katedry gotyckie</a:t>
            </a:r>
            <a:endParaRPr lang="pl-PL" dirty="0"/>
          </a:p>
        </p:txBody>
      </p:sp>
      <p:sp>
        <p:nvSpPr>
          <p:cNvPr id="3" name="Podtytuł 2"/>
          <p:cNvSpPr>
            <a:spLocks noGrp="1"/>
          </p:cNvSpPr>
          <p:nvPr>
            <p:ph type="subTitle" idx="1"/>
          </p:nvPr>
        </p:nvSpPr>
        <p:spPr/>
        <p:txBody>
          <a:bodyPr/>
          <a:lstStyle/>
          <a:p>
            <a:r>
              <a:rPr lang="pl-PL" dirty="0" smtClean="0"/>
              <a:t>Opracowanie wierszy:</a:t>
            </a:r>
          </a:p>
          <a:p>
            <a:r>
              <a:rPr lang="pl-PL" dirty="0" smtClean="0"/>
              <a:t>-,,Katedra’’ Jacka </a:t>
            </a:r>
            <a:r>
              <a:rPr lang="pl-PL" dirty="0" err="1" smtClean="0"/>
              <a:t>Dukaja</a:t>
            </a:r>
            <a:endParaRPr lang="pl-PL" dirty="0" smtClean="0"/>
          </a:p>
          <a:p>
            <a:r>
              <a:rPr lang="pl-PL" dirty="0" smtClean="0"/>
              <a:t>-,,Katedra w </a:t>
            </a:r>
            <a:r>
              <a:rPr lang="pl-PL" dirty="0" err="1" smtClean="0"/>
              <a:t>Chartes</a:t>
            </a:r>
            <a:r>
              <a:rPr lang="pl-PL" dirty="0" smtClean="0"/>
              <a:t>’’ Tadeusza </a:t>
            </a:r>
            <a:r>
              <a:rPr lang="pl-PL" dirty="0" err="1" smtClean="0"/>
              <a:t>Śliwiaka</a:t>
            </a:r>
            <a:endParaRPr lang="pl-PL" dirty="0"/>
          </a:p>
        </p:txBody>
      </p:sp>
      <p:sp>
        <p:nvSpPr>
          <p:cNvPr id="5" name="pole tekstowe 4"/>
          <p:cNvSpPr txBox="1"/>
          <p:nvPr/>
        </p:nvSpPr>
        <p:spPr>
          <a:xfrm>
            <a:off x="9277427" y="4019841"/>
            <a:ext cx="2526890" cy="200055"/>
          </a:xfrm>
          <a:prstGeom prst="rect">
            <a:avLst/>
          </a:prstGeom>
          <a:noFill/>
        </p:spPr>
        <p:txBody>
          <a:bodyPr wrap="square" rtlCol="0">
            <a:spAutoFit/>
          </a:bodyPr>
          <a:lstStyle/>
          <a:p>
            <a:r>
              <a:rPr lang="pl-PL" sz="700" dirty="0" smtClean="0"/>
              <a:t>Zdjęcie z: https://pl.wikipedia.org/wiki/Katedra_w_Chartres</a:t>
            </a:r>
            <a:endParaRPr lang="pl-PL" sz="700" dirty="0"/>
          </a:p>
        </p:txBody>
      </p:sp>
      <p:sp>
        <p:nvSpPr>
          <p:cNvPr id="7" name="pole tekstowe 6"/>
          <p:cNvSpPr txBox="1"/>
          <p:nvPr/>
        </p:nvSpPr>
        <p:spPr>
          <a:xfrm>
            <a:off x="860324" y="3633379"/>
            <a:ext cx="4075470" cy="200055"/>
          </a:xfrm>
          <a:prstGeom prst="rect">
            <a:avLst/>
          </a:prstGeom>
          <a:noFill/>
        </p:spPr>
        <p:txBody>
          <a:bodyPr wrap="square" rtlCol="0">
            <a:spAutoFit/>
          </a:bodyPr>
          <a:lstStyle/>
          <a:p>
            <a:r>
              <a:rPr lang="pl-PL" sz="700" dirty="0" smtClean="0"/>
              <a:t>Zdjęcie z: http://www.isztuka.edu.pl/i-sztuka/node/299</a:t>
            </a:r>
            <a:endParaRPr lang="pl-PL" sz="700" dirty="0"/>
          </a:p>
        </p:txBody>
      </p:sp>
    </p:spTree>
    <p:extLst>
      <p:ext uri="{BB962C8B-B14F-4D97-AF65-F5344CB8AC3E}">
        <p14:creationId xmlns:p14="http://schemas.microsoft.com/office/powerpoint/2010/main" val="3722429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676" y="-6453"/>
            <a:ext cx="10983124" cy="6864453"/>
          </a:xfrm>
          <a:prstGeom prst="rect">
            <a:avLst/>
          </a:prstGeom>
        </p:spPr>
      </p:pic>
      <p:sp>
        <p:nvSpPr>
          <p:cNvPr id="5" name="Tytuł 4"/>
          <p:cNvSpPr>
            <a:spLocks noGrp="1"/>
          </p:cNvSpPr>
          <p:nvPr>
            <p:ph type="title"/>
          </p:nvPr>
        </p:nvSpPr>
        <p:spPr/>
        <p:txBody>
          <a:bodyPr/>
          <a:lstStyle/>
          <a:p>
            <a:r>
              <a:rPr lang="pl-PL" dirty="0" smtClean="0">
                <a:solidFill>
                  <a:schemeClr val="bg1"/>
                </a:solidFill>
              </a:rPr>
              <a:t>Treść wiersza</a:t>
            </a:r>
            <a:endParaRPr lang="pl-PL" dirty="0">
              <a:solidFill>
                <a:schemeClr val="bg1"/>
              </a:solidFill>
            </a:endParaRPr>
          </a:p>
        </p:txBody>
      </p:sp>
      <p:sp>
        <p:nvSpPr>
          <p:cNvPr id="7" name="Symbol zastępczy zawartości 6"/>
          <p:cNvSpPr>
            <a:spLocks noGrp="1"/>
          </p:cNvSpPr>
          <p:nvPr>
            <p:ph sz="half" idx="1"/>
          </p:nvPr>
        </p:nvSpPr>
        <p:spPr>
          <a:xfrm>
            <a:off x="838200" y="1514168"/>
            <a:ext cx="5181600" cy="4662795"/>
          </a:xfrm>
        </p:spPr>
        <p:txBody>
          <a:bodyPr>
            <a:noAutofit/>
          </a:bodyPr>
          <a:lstStyle/>
          <a:p>
            <a:pPr marL="0" indent="0" algn="ctr">
              <a:buNone/>
            </a:pPr>
            <a:r>
              <a:rPr lang="pl-PL" sz="2700" dirty="0">
                <a:solidFill>
                  <a:schemeClr val="bg1"/>
                </a:solidFill>
              </a:rPr>
              <a:t>Że kamień milczy – zawieszono dzwony</a:t>
            </a:r>
            <a:br>
              <a:rPr lang="pl-PL" sz="2700" dirty="0">
                <a:solidFill>
                  <a:schemeClr val="bg1"/>
                </a:solidFill>
              </a:rPr>
            </a:br>
            <a:r>
              <a:rPr lang="pl-PL" sz="2700" dirty="0">
                <a:solidFill>
                  <a:schemeClr val="bg1"/>
                </a:solidFill>
              </a:rPr>
              <a:t>i ręce dopadają sznurów</a:t>
            </a:r>
            <a:br>
              <a:rPr lang="pl-PL" sz="2700" dirty="0">
                <a:solidFill>
                  <a:schemeClr val="bg1"/>
                </a:solidFill>
              </a:rPr>
            </a:br>
            <a:r>
              <a:rPr lang="pl-PL" sz="2700" dirty="0">
                <a:solidFill>
                  <a:schemeClr val="bg1"/>
                </a:solidFill>
              </a:rPr>
              <a:t>jakby chciały nimi ściągną niebo na ziemię</a:t>
            </a:r>
            <a:br>
              <a:rPr lang="pl-PL" sz="2700" dirty="0">
                <a:solidFill>
                  <a:schemeClr val="bg1"/>
                </a:solidFill>
              </a:rPr>
            </a:br>
            <a:r>
              <a:rPr lang="pl-PL" sz="2700" dirty="0">
                <a:solidFill>
                  <a:schemeClr val="bg1"/>
                </a:solidFill>
              </a:rPr>
              <a:t>Organowa muzyka trwa w kamieniu</a:t>
            </a:r>
            <a:br>
              <a:rPr lang="pl-PL" sz="2700" dirty="0">
                <a:solidFill>
                  <a:schemeClr val="bg1"/>
                </a:solidFill>
              </a:rPr>
            </a:br>
            <a:r>
              <a:rPr lang="pl-PL" sz="2700" dirty="0">
                <a:solidFill>
                  <a:schemeClr val="bg1"/>
                </a:solidFill>
              </a:rPr>
              <a:t>z niej – i z zuchwałej wiary</a:t>
            </a:r>
            <a:br>
              <a:rPr lang="pl-PL" sz="2700" dirty="0">
                <a:solidFill>
                  <a:schemeClr val="bg1"/>
                </a:solidFill>
              </a:rPr>
            </a:br>
            <a:r>
              <a:rPr lang="pl-PL" sz="2700" dirty="0">
                <a:solidFill>
                  <a:schemeClr val="bg1"/>
                </a:solidFill>
              </a:rPr>
              <a:t>w ten kształt co się spełnił</a:t>
            </a:r>
            <a:br>
              <a:rPr lang="pl-PL" sz="2700" dirty="0">
                <a:solidFill>
                  <a:schemeClr val="bg1"/>
                </a:solidFill>
              </a:rPr>
            </a:br>
            <a:r>
              <a:rPr lang="pl-PL" sz="2700" dirty="0">
                <a:solidFill>
                  <a:schemeClr val="bg1"/>
                </a:solidFill>
              </a:rPr>
              <a:t>jest katedra</a:t>
            </a:r>
            <a:br>
              <a:rPr lang="pl-PL" sz="2700" dirty="0">
                <a:solidFill>
                  <a:schemeClr val="bg1"/>
                </a:solidFill>
              </a:rPr>
            </a:br>
            <a:r>
              <a:rPr lang="pl-PL" sz="2700" dirty="0">
                <a:solidFill>
                  <a:schemeClr val="bg1"/>
                </a:solidFill>
              </a:rPr>
              <a:t/>
            </a:r>
            <a:br>
              <a:rPr lang="pl-PL" sz="2700" dirty="0">
                <a:solidFill>
                  <a:schemeClr val="bg1"/>
                </a:solidFill>
              </a:rPr>
            </a:br>
            <a:r>
              <a:rPr lang="pl-PL" sz="2700" dirty="0">
                <a:solidFill>
                  <a:schemeClr val="bg1"/>
                </a:solidFill>
              </a:rPr>
              <a:t>Trzeba ją w sobie pomniejszyć</a:t>
            </a:r>
            <a:br>
              <a:rPr lang="pl-PL" sz="2700" dirty="0">
                <a:solidFill>
                  <a:schemeClr val="bg1"/>
                </a:solidFill>
              </a:rPr>
            </a:br>
            <a:r>
              <a:rPr lang="pl-PL" sz="2700" dirty="0" err="1">
                <a:solidFill>
                  <a:schemeClr val="bg1"/>
                </a:solidFill>
              </a:rPr>
              <a:t>wczłowieczyć</a:t>
            </a:r>
            <a:r>
              <a:rPr lang="pl-PL" sz="2700" dirty="0">
                <a:solidFill>
                  <a:schemeClr val="bg1"/>
                </a:solidFill>
              </a:rPr>
              <a:t> w siebie</a:t>
            </a:r>
            <a:br>
              <a:rPr lang="pl-PL" sz="2700" dirty="0">
                <a:solidFill>
                  <a:schemeClr val="bg1"/>
                </a:solidFill>
              </a:rPr>
            </a:br>
            <a:r>
              <a:rPr lang="pl-PL" sz="2700" dirty="0">
                <a:solidFill>
                  <a:schemeClr val="bg1"/>
                </a:solidFill>
              </a:rPr>
              <a:t>aby unieść jej obraz w oczach </a:t>
            </a:r>
            <a:r>
              <a:rPr lang="pl-PL" sz="2700" dirty="0" smtClean="0"/>
              <a:t>zapatrzonych</a:t>
            </a:r>
            <a:endParaRPr lang="pl-PL" sz="2700" dirty="0"/>
          </a:p>
        </p:txBody>
      </p:sp>
      <p:sp>
        <p:nvSpPr>
          <p:cNvPr id="8" name="Symbol zastępczy zawartości 7"/>
          <p:cNvSpPr>
            <a:spLocks noGrp="1"/>
          </p:cNvSpPr>
          <p:nvPr>
            <p:ph sz="half" idx="2"/>
          </p:nvPr>
        </p:nvSpPr>
        <p:spPr>
          <a:xfrm>
            <a:off x="6172200" y="1514168"/>
            <a:ext cx="5181600" cy="4662795"/>
          </a:xfrm>
        </p:spPr>
        <p:txBody>
          <a:bodyPr>
            <a:normAutofit/>
          </a:bodyPr>
          <a:lstStyle/>
          <a:p>
            <a:pPr marL="0" indent="0" algn="ctr">
              <a:buNone/>
            </a:pPr>
            <a:r>
              <a:rPr lang="pl-PL" sz="2700" dirty="0">
                <a:solidFill>
                  <a:schemeClr val="bg1"/>
                </a:solidFill>
              </a:rPr>
              <a:t>Ogromne koło witrażu</a:t>
            </a:r>
            <a:br>
              <a:rPr lang="pl-PL" sz="2700" dirty="0">
                <a:solidFill>
                  <a:schemeClr val="bg1"/>
                </a:solidFill>
              </a:rPr>
            </a:br>
            <a:r>
              <a:rPr lang="pl-PL" sz="2700" dirty="0">
                <a:solidFill>
                  <a:schemeClr val="bg1"/>
                </a:solidFill>
              </a:rPr>
              <a:t>jest ogrodem świata</a:t>
            </a:r>
            <a:br>
              <a:rPr lang="pl-PL" sz="2700" dirty="0">
                <a:solidFill>
                  <a:schemeClr val="bg1"/>
                </a:solidFill>
              </a:rPr>
            </a:br>
            <a:r>
              <a:rPr lang="pl-PL" sz="2700" dirty="0">
                <a:solidFill>
                  <a:schemeClr val="bg1"/>
                </a:solidFill>
              </a:rPr>
              <a:t>po którym chodzą święci</a:t>
            </a:r>
            <a:br>
              <a:rPr lang="pl-PL" sz="2700" dirty="0">
                <a:solidFill>
                  <a:schemeClr val="bg1"/>
                </a:solidFill>
              </a:rPr>
            </a:br>
            <a:r>
              <a:rPr lang="pl-PL" sz="2700" dirty="0">
                <a:solidFill>
                  <a:schemeClr val="bg1"/>
                </a:solidFill>
              </a:rPr>
              <a:t>o twarzach kamieniarzy</a:t>
            </a:r>
            <a:br>
              <a:rPr lang="pl-PL" sz="2700" dirty="0">
                <a:solidFill>
                  <a:schemeClr val="bg1"/>
                </a:solidFill>
              </a:rPr>
            </a:br>
            <a:r>
              <a:rPr lang="pl-PL" sz="2700" dirty="0">
                <a:solidFill>
                  <a:schemeClr val="bg1"/>
                </a:solidFill>
              </a:rPr>
              <a:t>- z ich ramion co dźwigały kamień</a:t>
            </a:r>
            <a:br>
              <a:rPr lang="pl-PL" sz="2700" dirty="0">
                <a:solidFill>
                  <a:schemeClr val="bg1"/>
                </a:solidFill>
              </a:rPr>
            </a:br>
            <a:r>
              <a:rPr lang="pl-PL" sz="2700" dirty="0">
                <a:solidFill>
                  <a:schemeClr val="bg1"/>
                </a:solidFill>
              </a:rPr>
              <a:t>jest katedra</a:t>
            </a:r>
            <a:br>
              <a:rPr lang="pl-PL" sz="2700" dirty="0">
                <a:solidFill>
                  <a:schemeClr val="bg1"/>
                </a:solidFill>
              </a:rPr>
            </a:br>
            <a:r>
              <a:rPr lang="pl-PL" sz="2700" dirty="0">
                <a:solidFill>
                  <a:schemeClr val="bg1"/>
                </a:solidFill>
              </a:rPr>
              <a:t/>
            </a:r>
            <a:br>
              <a:rPr lang="pl-PL" sz="2700" dirty="0">
                <a:solidFill>
                  <a:schemeClr val="bg1"/>
                </a:solidFill>
              </a:rPr>
            </a:br>
            <a:r>
              <a:rPr lang="pl-PL" sz="2700" dirty="0">
                <a:solidFill>
                  <a:schemeClr val="bg1"/>
                </a:solidFill>
              </a:rPr>
              <a:t>Jej wielkości dorównać może tylko głód</a:t>
            </a:r>
            <a:br>
              <a:rPr lang="pl-PL" sz="2700" dirty="0">
                <a:solidFill>
                  <a:schemeClr val="bg1"/>
                </a:solidFill>
              </a:rPr>
            </a:br>
            <a:r>
              <a:rPr lang="pl-PL" sz="2700" dirty="0">
                <a:solidFill>
                  <a:schemeClr val="bg1"/>
                </a:solidFill>
              </a:rPr>
              <a:t/>
            </a:r>
            <a:br>
              <a:rPr lang="pl-PL" sz="2700" dirty="0">
                <a:solidFill>
                  <a:schemeClr val="bg1"/>
                </a:solidFill>
              </a:rPr>
            </a:br>
            <a:r>
              <a:rPr lang="pl-PL" sz="2700" dirty="0">
                <a:solidFill>
                  <a:schemeClr val="bg1"/>
                </a:solidFill>
              </a:rPr>
              <a:t>Że kamień świeci – pomnożono </a:t>
            </a:r>
            <a:r>
              <a:rPr lang="pl-PL" sz="2700" dirty="0" smtClean="0">
                <a:solidFill>
                  <a:schemeClr val="bg1"/>
                </a:solidFill>
              </a:rPr>
              <a:t>cienie</a:t>
            </a:r>
            <a:endParaRPr lang="pl-PL" sz="2700" dirty="0">
              <a:solidFill>
                <a:schemeClr val="bg1"/>
              </a:solidFill>
            </a:endParaRPr>
          </a:p>
        </p:txBody>
      </p:sp>
    </p:spTree>
    <p:extLst>
      <p:ext uri="{BB962C8B-B14F-4D97-AF65-F5344CB8AC3E}">
        <p14:creationId xmlns:p14="http://schemas.microsoft.com/office/powerpoint/2010/main" val="1350858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5600" b="1" i="1" dirty="0">
                <a:latin typeface="Bahnschrift Light" panose="020B0502040204020203" pitchFamily="34" charset="0"/>
              </a:rPr>
              <a:t>Analiza</a:t>
            </a:r>
            <a:r>
              <a:rPr lang="pl-PL" b="1" dirty="0"/>
              <a:t> </a:t>
            </a:r>
            <a:endParaRPr lang="pl-PL" dirty="0"/>
          </a:p>
        </p:txBody>
      </p:sp>
      <p:sp>
        <p:nvSpPr>
          <p:cNvPr id="3" name="Symbol zastępczy zawartości 2"/>
          <p:cNvSpPr>
            <a:spLocks noGrp="1"/>
          </p:cNvSpPr>
          <p:nvPr>
            <p:ph idx="1"/>
          </p:nvPr>
        </p:nvSpPr>
        <p:spPr/>
        <p:txBody>
          <a:bodyPr>
            <a:normAutofit fontScale="85000" lnSpcReduction="10000"/>
          </a:bodyPr>
          <a:lstStyle/>
          <a:p>
            <a:pPr marL="0" indent="0">
              <a:buNone/>
            </a:pPr>
            <a:r>
              <a:rPr lang="pl-PL" dirty="0"/>
              <a:t>„Katedra w Chartres” to wiersz napisany w 1976 przez Tadeusza </a:t>
            </a:r>
            <a:r>
              <a:rPr lang="pl-PL" dirty="0" err="1"/>
              <a:t>Śliwiaka</a:t>
            </a:r>
            <a:r>
              <a:rPr lang="pl-PL" dirty="0"/>
              <a:t> (poeta, tłumacz i aktor. Pochodził z Lwowa, jednak od 1948 r. był związany z Krakowem). Utwór nie zawiera rymów (jest wierszem białym), występuje w nim typ liryki bezpośredniej. W tekście można znaleźć takie środki stylistyczne jak: personifikacje („kamień milczy”), porównania („ręce dopadają sznurów jakby chciały nimi ściągnąć niebo na ziemię”), neologizmy („</a:t>
            </a:r>
            <a:r>
              <a:rPr lang="pl-PL" dirty="0" err="1"/>
              <a:t>wczłowieczyć</a:t>
            </a:r>
            <a:r>
              <a:rPr lang="pl-PL" dirty="0"/>
              <a:t>”), epitety („ogromne koło witrażu”), metafory oraz paralelizmy</a:t>
            </a:r>
            <a:r>
              <a:rPr lang="pl-PL" dirty="0" smtClean="0"/>
              <a:t>.</a:t>
            </a:r>
            <a:endParaRPr lang="pl-PL" dirty="0"/>
          </a:p>
        </p:txBody>
      </p:sp>
      <p:sp>
        <p:nvSpPr>
          <p:cNvPr id="4" name="Symbol zastępczy tekstu 3"/>
          <p:cNvSpPr>
            <a:spLocks noGrp="1"/>
          </p:cNvSpPr>
          <p:nvPr>
            <p:ph type="body" sz="half" idx="2"/>
          </p:nvPr>
        </p:nvSpPr>
        <p:spPr>
          <a:xfrm>
            <a:off x="641223" y="5655007"/>
            <a:ext cx="3932237" cy="412085"/>
          </a:xfrm>
        </p:spPr>
        <p:txBody>
          <a:bodyPr>
            <a:normAutofit fontScale="70000" lnSpcReduction="20000"/>
          </a:bodyPr>
          <a:lstStyle/>
          <a:p>
            <a:r>
              <a:rPr lang="pl-PL" dirty="0"/>
              <a:t>Zdjęcie z: http://obrazsztuki.blogspot.com/2016/01/katedra-w-chartres.html</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94" y="1973314"/>
            <a:ext cx="5151694" cy="3567675"/>
          </a:xfrm>
          <a:prstGeom prst="rect">
            <a:avLst/>
          </a:prstGeom>
        </p:spPr>
      </p:pic>
    </p:spTree>
    <p:extLst>
      <p:ext uri="{BB962C8B-B14F-4D97-AF65-F5344CB8AC3E}">
        <p14:creationId xmlns:p14="http://schemas.microsoft.com/office/powerpoint/2010/main" val="2252971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5600" dirty="0" smtClean="0">
                <a:effectLst>
                  <a:outerShdw blurRad="38100" dist="38100" dir="2700000" algn="tl">
                    <a:srgbClr val="000000">
                      <a:alpha val="43137"/>
                    </a:srgbClr>
                  </a:outerShdw>
                </a:effectLst>
              </a:rPr>
              <a:t>Interpretacja</a:t>
            </a:r>
            <a:endParaRPr lang="pl-PL" sz="5600" dirty="0">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p:txBody>
          <a:bodyPr>
            <a:normAutofit fontScale="85000" lnSpcReduction="10000"/>
          </a:bodyPr>
          <a:lstStyle/>
          <a:p>
            <a:pPr marL="0" indent="0">
              <a:buNone/>
            </a:pPr>
            <a:r>
              <a:rPr lang="pl-PL" dirty="0"/>
              <a:t>Tematem „Katedry w Chartres”, jak sam tytuł wskazuje, jest motyw katedry,</a:t>
            </a:r>
            <a:br>
              <a:rPr lang="pl-PL" dirty="0"/>
            </a:br>
            <a:r>
              <a:rPr lang="pl-PL" dirty="0"/>
              <a:t> a dokładniej katedry gotyckiej, cały tekst skupia się właśnie na niej. Podmiot liryczny w ironiczny sposób przedstawia stosunek do monumentalności gotyckiego kościoła i do jego twórców. Pierwsza strofa opowiada o tym, jak powstawała budowla i jaki jest cel jej tworzenia. Mianowicie, średniowieczni ludzie, zafascynowani teologią, pragnęli bliskości i kontaktu</a:t>
            </a:r>
            <a:br>
              <a:rPr lang="pl-PL" dirty="0"/>
            </a:br>
            <a:r>
              <a:rPr lang="pl-PL" dirty="0"/>
              <a:t> z Bogiem. </a:t>
            </a:r>
          </a:p>
        </p:txBody>
      </p:sp>
      <p:sp>
        <p:nvSpPr>
          <p:cNvPr id="4" name="Symbol zastępczy tekstu 3"/>
          <p:cNvSpPr>
            <a:spLocks noGrp="1"/>
          </p:cNvSpPr>
          <p:nvPr>
            <p:ph type="body" sz="half" idx="2"/>
          </p:nvPr>
        </p:nvSpPr>
        <p:spPr>
          <a:xfrm>
            <a:off x="1075762" y="6602796"/>
            <a:ext cx="3932237" cy="510407"/>
          </a:xfrm>
        </p:spPr>
        <p:txBody>
          <a:bodyPr>
            <a:normAutofit fontScale="77500" lnSpcReduction="20000"/>
          </a:bodyPr>
          <a:lstStyle/>
          <a:p>
            <a:r>
              <a:rPr lang="pl-PL" dirty="0"/>
              <a:t>Zdjęcie z: https://www.istockphoto.com/pl/obrazy/katedra-w-chartres-obrazy</a:t>
            </a:r>
          </a:p>
        </p:txBody>
      </p:sp>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8677" y="2057400"/>
            <a:ext cx="3014457" cy="4521686"/>
          </a:xfrm>
          <a:prstGeom prst="rect">
            <a:avLst/>
          </a:prstGeom>
        </p:spPr>
      </p:pic>
    </p:spTree>
    <p:extLst>
      <p:ext uri="{BB962C8B-B14F-4D97-AF65-F5344CB8AC3E}">
        <p14:creationId xmlns:p14="http://schemas.microsoft.com/office/powerpoint/2010/main" val="116183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5600" dirty="0" smtClean="0">
                <a:effectLst>
                  <a:outerShdw blurRad="38100" dist="38100" dir="2700000" algn="tl">
                    <a:srgbClr val="000000">
                      <a:alpha val="43137"/>
                    </a:srgbClr>
                  </a:outerShdw>
                </a:effectLst>
                <a:latin typeface="Bahnschrift Light Condensed" panose="020B0502040204020203" pitchFamily="34" charset="0"/>
              </a:rPr>
              <a:t>Interpretacja</a:t>
            </a:r>
            <a:endParaRPr lang="pl-PL" sz="5600" dirty="0">
              <a:effectLst>
                <a:outerShdw blurRad="38100" dist="38100" dir="2700000" algn="tl">
                  <a:srgbClr val="000000">
                    <a:alpha val="43137"/>
                  </a:srgbClr>
                </a:outerShdw>
              </a:effectLst>
              <a:latin typeface="Bahnschrift Light Condensed" panose="020B0502040204020203" pitchFamily="34" charset="0"/>
            </a:endParaRPr>
          </a:p>
        </p:txBody>
      </p:sp>
      <p:sp>
        <p:nvSpPr>
          <p:cNvPr id="3" name="Symbol zastępczy zawartości 2"/>
          <p:cNvSpPr>
            <a:spLocks noGrp="1"/>
          </p:cNvSpPr>
          <p:nvPr>
            <p:ph idx="1"/>
          </p:nvPr>
        </p:nvSpPr>
        <p:spPr/>
        <p:txBody>
          <a:bodyPr>
            <a:normAutofit fontScale="92500" lnSpcReduction="10000"/>
          </a:bodyPr>
          <a:lstStyle/>
          <a:p>
            <a:pPr marL="0" indent="0">
              <a:buNone/>
            </a:pPr>
            <a:r>
              <a:rPr lang="pl-PL" dirty="0"/>
              <a:t>. Wertykalność kościoła miała przybliżać właśnie do Niego. „Że kamień milczy – zawieszono dzwony”, już w pierwszym wersie wyczuwalna jest ironia. Zbudowano dom boży, jego monumentalność jest jednak niewystarczająca. Każdy musi przecież wiedzieć</a:t>
            </a:r>
            <a:br>
              <a:rPr lang="pl-PL" dirty="0"/>
            </a:br>
            <a:r>
              <a:rPr lang="pl-PL" dirty="0"/>
              <a:t> o istnieniu budynku, więc dla pewności, aby każdy nie tylko zobaczył, ale i usłyszał, wstawiono jeszcze dzwony. </a:t>
            </a:r>
          </a:p>
        </p:txBody>
      </p:sp>
      <p:sp>
        <p:nvSpPr>
          <p:cNvPr id="4" name="Symbol zastępczy tekstu 3"/>
          <p:cNvSpPr>
            <a:spLocks noGrp="1"/>
          </p:cNvSpPr>
          <p:nvPr>
            <p:ph type="body" sz="half" idx="2"/>
          </p:nvPr>
        </p:nvSpPr>
        <p:spPr>
          <a:xfrm>
            <a:off x="962335" y="6490372"/>
            <a:ext cx="3932237" cy="431749"/>
          </a:xfrm>
        </p:spPr>
        <p:txBody>
          <a:bodyPr>
            <a:normAutofit fontScale="77500" lnSpcReduction="20000"/>
          </a:bodyPr>
          <a:lstStyle/>
          <a:p>
            <a:r>
              <a:rPr lang="pl-PL" dirty="0"/>
              <a:t>Zdjęcie z: https://www.istockphoto.com/pl/obrazy/katedra-w-chartres-obrazy</a:t>
            </a:r>
          </a:p>
          <a:p>
            <a:endParaRPr lang="pl-PL"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239" y="2313039"/>
            <a:ext cx="4177333" cy="4177333"/>
          </a:xfrm>
          <a:prstGeom prst="rect">
            <a:avLst/>
          </a:prstGeom>
        </p:spPr>
      </p:pic>
    </p:spTree>
    <p:extLst>
      <p:ext uri="{BB962C8B-B14F-4D97-AF65-F5344CB8AC3E}">
        <p14:creationId xmlns:p14="http://schemas.microsoft.com/office/powerpoint/2010/main" val="2314528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5600" dirty="0">
                <a:effectLst>
                  <a:outerShdw blurRad="38100" dist="38100" dir="2700000" algn="tl">
                    <a:srgbClr val="000000">
                      <a:alpha val="43137"/>
                    </a:srgbClr>
                  </a:outerShdw>
                </a:effectLst>
                <a:latin typeface="Bahnschrift Light Condensed" panose="020B0502040204020203" pitchFamily="34" charset="0"/>
              </a:rPr>
              <a:t>Interpretacja</a:t>
            </a:r>
            <a:endParaRPr lang="pl-PL" sz="5600" dirty="0"/>
          </a:p>
        </p:txBody>
      </p:sp>
      <p:sp>
        <p:nvSpPr>
          <p:cNvPr id="3" name="Symbol zastępczy zawartości 2"/>
          <p:cNvSpPr>
            <a:spLocks noGrp="1"/>
          </p:cNvSpPr>
          <p:nvPr>
            <p:ph idx="1"/>
          </p:nvPr>
        </p:nvSpPr>
        <p:spPr/>
        <p:txBody>
          <a:bodyPr>
            <a:normAutofit lnSpcReduction="10000"/>
          </a:bodyPr>
          <a:lstStyle/>
          <a:p>
            <a:pPr marL="0" indent="0">
              <a:buNone/>
            </a:pPr>
            <a:r>
              <a:rPr lang="pl-PL" dirty="0"/>
              <a:t>Kolejne dwa wersy prezentują rzeczywiste pobudki średniowiecznych budowniczych, pokazują ich pragnienie zbliżenia się do nieba, do tego co boskie, pragnienie zbliżenia się do samego Boga. Jednak czym jest katedra? Podmiot liryczny twierdzi, że to „organowa muzyka”, która „trwa w kamieniu” oraz „zuchwała wiara”. Organowa muzyka i kamień wydają się mieć logiczne znaczenie. </a:t>
            </a:r>
          </a:p>
        </p:txBody>
      </p:sp>
      <p:sp>
        <p:nvSpPr>
          <p:cNvPr id="4" name="Symbol zastępczy tekstu 3"/>
          <p:cNvSpPr>
            <a:spLocks noGrp="1"/>
          </p:cNvSpPr>
          <p:nvPr>
            <p:ph type="body" sz="half" idx="2"/>
          </p:nvPr>
        </p:nvSpPr>
        <p:spPr>
          <a:xfrm>
            <a:off x="839788" y="5378244"/>
            <a:ext cx="3932237" cy="490743"/>
          </a:xfrm>
        </p:spPr>
        <p:txBody>
          <a:bodyPr>
            <a:normAutofit fontScale="77500" lnSpcReduction="20000"/>
          </a:bodyPr>
          <a:lstStyle/>
          <a:p>
            <a:r>
              <a:rPr lang="pl-PL" dirty="0"/>
              <a:t>Zdjęcie z: https://www.istockphoto.com/pl/obrazy/katedra-w-chartres-obrazy</a:t>
            </a:r>
          </a:p>
          <a:p>
            <a:endParaRPr lang="pl-PL"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624" y="2208535"/>
            <a:ext cx="4754563" cy="3169709"/>
          </a:xfrm>
          <a:prstGeom prst="rect">
            <a:avLst/>
          </a:prstGeom>
        </p:spPr>
      </p:pic>
    </p:spTree>
    <p:extLst>
      <p:ext uri="{BB962C8B-B14F-4D97-AF65-F5344CB8AC3E}">
        <p14:creationId xmlns:p14="http://schemas.microsoft.com/office/powerpoint/2010/main" val="1600339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5600" dirty="0">
                <a:effectLst>
                  <a:outerShdw blurRad="38100" dist="38100" dir="2700000" algn="tl">
                    <a:srgbClr val="000000">
                      <a:alpha val="43137"/>
                    </a:srgbClr>
                  </a:outerShdw>
                </a:effectLst>
                <a:latin typeface="Bahnschrift Light Condensed" panose="020B0502040204020203" pitchFamily="34" charset="0"/>
              </a:rPr>
              <a:t>Interpretacja</a:t>
            </a:r>
            <a:endParaRPr lang="pl-PL" sz="5600" dirty="0"/>
          </a:p>
        </p:txBody>
      </p:sp>
      <p:sp>
        <p:nvSpPr>
          <p:cNvPr id="3" name="Symbol zastępczy zawartości 2"/>
          <p:cNvSpPr>
            <a:spLocks noGrp="1"/>
          </p:cNvSpPr>
          <p:nvPr>
            <p:ph idx="1"/>
          </p:nvPr>
        </p:nvSpPr>
        <p:spPr/>
        <p:txBody>
          <a:bodyPr>
            <a:normAutofit lnSpcReduction="10000"/>
          </a:bodyPr>
          <a:lstStyle/>
          <a:p>
            <a:pPr marL="0" indent="0">
              <a:buNone/>
            </a:pPr>
            <a:r>
              <a:rPr lang="pl-PL" dirty="0"/>
              <a:t>Bardziej zastanawiająca jest zuchwałość wiary. Możemy dojść do wniosku, że obecność Boga jest dla architektów tak oczywista i pewna, że nie zastanawiają się nad innymi możliwościami. Tworzą wysoką, rozbrzmiewającą dzwonami i organami katedrę dla kogoś, kogo nigdy nie widzieli i nie słyszeli. Tworzą ją dla kogoś, kto możliwe, że istnieje jedynie w ich wyobraźni</a:t>
            </a:r>
            <a:r>
              <a:rPr lang="pl-PL" dirty="0" smtClean="0"/>
              <a:t>.</a:t>
            </a:r>
            <a:endParaRPr lang="pl-PL" dirty="0"/>
          </a:p>
        </p:txBody>
      </p:sp>
      <p:sp>
        <p:nvSpPr>
          <p:cNvPr id="4" name="Symbol zastępczy tekstu 3"/>
          <p:cNvSpPr>
            <a:spLocks noGrp="1"/>
          </p:cNvSpPr>
          <p:nvPr>
            <p:ph type="body" sz="half" idx="2"/>
          </p:nvPr>
        </p:nvSpPr>
        <p:spPr>
          <a:xfrm>
            <a:off x="839788" y="5591098"/>
            <a:ext cx="3932237" cy="539904"/>
          </a:xfrm>
        </p:spPr>
        <p:txBody>
          <a:bodyPr>
            <a:normAutofit fontScale="85000" lnSpcReduction="20000"/>
          </a:bodyPr>
          <a:lstStyle/>
          <a:p>
            <a:r>
              <a:rPr lang="pl-PL" dirty="0"/>
              <a:t>Zdjęcie z: https://gdziewyjechac.pl/6120/najwieksze-katedry-w-europie-do-zwiedzania-top-10.html</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207" y="2057400"/>
            <a:ext cx="4724400" cy="3433064"/>
          </a:xfrm>
          <a:prstGeom prst="rect">
            <a:avLst/>
          </a:prstGeom>
        </p:spPr>
      </p:pic>
    </p:spTree>
    <p:extLst>
      <p:ext uri="{BB962C8B-B14F-4D97-AF65-F5344CB8AC3E}">
        <p14:creationId xmlns:p14="http://schemas.microsoft.com/office/powerpoint/2010/main" val="310433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5600" dirty="0" smtClean="0">
                <a:effectLst>
                  <a:outerShdw blurRad="38100" dist="38100" dir="2700000" algn="tl">
                    <a:srgbClr val="000000">
                      <a:alpha val="43137"/>
                    </a:srgbClr>
                  </a:outerShdw>
                </a:effectLst>
                <a:latin typeface="Bahnschrift Condensed" panose="020B0502040204020203" pitchFamily="34" charset="0"/>
              </a:rPr>
              <a:t>Interpretacja</a:t>
            </a:r>
            <a:endParaRPr lang="pl-PL" sz="5600" dirty="0">
              <a:effectLst>
                <a:outerShdw blurRad="38100" dist="38100" dir="2700000" algn="tl">
                  <a:srgbClr val="000000">
                    <a:alpha val="43137"/>
                  </a:srgbClr>
                </a:outerShdw>
              </a:effectLst>
              <a:latin typeface="Bahnschrift Condensed" panose="020B0502040204020203" pitchFamily="34" charset="0"/>
            </a:endParaRPr>
          </a:p>
        </p:txBody>
      </p:sp>
      <p:sp>
        <p:nvSpPr>
          <p:cNvPr id="3" name="Symbol zastępczy zawartości 2"/>
          <p:cNvSpPr>
            <a:spLocks noGrp="1"/>
          </p:cNvSpPr>
          <p:nvPr>
            <p:ph idx="1"/>
          </p:nvPr>
        </p:nvSpPr>
        <p:spPr/>
        <p:txBody>
          <a:bodyPr>
            <a:normAutofit fontScale="85000" lnSpcReduction="20000"/>
          </a:bodyPr>
          <a:lstStyle/>
          <a:p>
            <a:pPr marL="0" indent="0">
              <a:buNone/>
            </a:pPr>
            <a:r>
              <a:rPr lang="pl-PL" dirty="0"/>
              <a:t>Druga strofa podkreśla wielkość katedry, której niewiarygodna monumentalność, wręcz uniemożliwia zobaczenie jej całej. Dodatkowo daje wskazówki, jak „unieść jej obraz</a:t>
            </a:r>
            <a:br>
              <a:rPr lang="pl-PL" dirty="0"/>
            </a:br>
            <a:r>
              <a:rPr lang="pl-PL" dirty="0"/>
              <a:t> w oczach zapatrzonych”. „Trzeba ją w sobie pomniejszyć”, a następnie „</a:t>
            </a:r>
            <a:r>
              <a:rPr lang="pl-PL" dirty="0" err="1"/>
              <a:t>wczłowieczyć</a:t>
            </a:r>
            <a:r>
              <a:rPr lang="pl-PL" dirty="0"/>
              <a:t/>
            </a:r>
            <a:br>
              <a:rPr lang="pl-PL" dirty="0"/>
            </a:br>
            <a:r>
              <a:rPr lang="pl-PL" dirty="0"/>
              <a:t> w siebie”. Wyraz „</a:t>
            </a:r>
            <a:r>
              <a:rPr lang="pl-PL" dirty="0" err="1"/>
              <a:t>wczłowieczyć</a:t>
            </a:r>
            <a:r>
              <a:rPr lang="pl-PL" dirty="0"/>
              <a:t>” jest neologizmem, można go interpretować w różny sposób. Trudno jest pojąć ogrom katedry, właśnie przez jej wielkość. Aby tego dokonać, musimy po prostu wejść w jej świat, który zmniejszony w naszej wyobraźni może stać się prosty i oczywisty</a:t>
            </a:r>
            <a:r>
              <a:rPr lang="pl-PL" dirty="0" smtClean="0"/>
              <a:t>.</a:t>
            </a:r>
            <a:endParaRPr lang="pl-PL" dirty="0"/>
          </a:p>
        </p:txBody>
      </p:sp>
      <p:sp>
        <p:nvSpPr>
          <p:cNvPr id="4" name="Symbol zastępczy tekstu 3"/>
          <p:cNvSpPr>
            <a:spLocks noGrp="1"/>
          </p:cNvSpPr>
          <p:nvPr>
            <p:ph type="body" sz="half" idx="2"/>
          </p:nvPr>
        </p:nvSpPr>
        <p:spPr>
          <a:xfrm>
            <a:off x="823434" y="5861050"/>
            <a:ext cx="3932237" cy="476866"/>
          </a:xfrm>
        </p:spPr>
        <p:txBody>
          <a:bodyPr>
            <a:normAutofit/>
          </a:bodyPr>
          <a:lstStyle/>
          <a:p>
            <a:r>
              <a:rPr lang="pl-PL" sz="900" dirty="0" smtClean="0"/>
              <a:t>Zdjęcie z</a:t>
            </a:r>
            <a:r>
              <a:rPr lang="pl-PL" sz="900" dirty="0"/>
              <a:t>: https://</a:t>
            </a:r>
            <a:r>
              <a:rPr lang="pl-PL" sz="900" dirty="0" smtClean="0"/>
              <a:t>myvimu.com/exhibit/54750979-chartres-katedra-lata-50-te</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919" y="2403578"/>
            <a:ext cx="4787269" cy="3457472"/>
          </a:xfrm>
          <a:prstGeom prst="rect">
            <a:avLst/>
          </a:prstGeom>
        </p:spPr>
      </p:pic>
    </p:spTree>
    <p:extLst>
      <p:ext uri="{BB962C8B-B14F-4D97-AF65-F5344CB8AC3E}">
        <p14:creationId xmlns:p14="http://schemas.microsoft.com/office/powerpoint/2010/main" val="1862269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5600" dirty="0">
                <a:effectLst>
                  <a:outerShdw blurRad="38100" dist="38100" dir="2700000" algn="tl">
                    <a:srgbClr val="000000">
                      <a:alpha val="43137"/>
                    </a:srgbClr>
                  </a:outerShdw>
                </a:effectLst>
                <a:latin typeface="Bahnschrift Condensed" panose="020B0502040204020203" pitchFamily="34" charset="0"/>
              </a:rPr>
              <a:t>Interpretacja</a:t>
            </a:r>
            <a:endParaRPr lang="pl-PL" sz="5600" dirty="0"/>
          </a:p>
        </p:txBody>
      </p:sp>
      <p:sp>
        <p:nvSpPr>
          <p:cNvPr id="3" name="Symbol zastępczy zawartości 2"/>
          <p:cNvSpPr>
            <a:spLocks noGrp="1"/>
          </p:cNvSpPr>
          <p:nvPr>
            <p:ph idx="1"/>
          </p:nvPr>
        </p:nvSpPr>
        <p:spPr/>
        <p:txBody>
          <a:bodyPr>
            <a:normAutofit fontScale="85000" lnSpcReduction="20000"/>
          </a:bodyPr>
          <a:lstStyle/>
          <a:p>
            <a:pPr marL="0" indent="0">
              <a:buNone/>
            </a:pPr>
            <a:r>
              <a:rPr lang="pl-PL" dirty="0"/>
              <a:t>„Ogromne koło witrażu, jest ogrodem świata, po którym chodzą święci”. Ogród według Starego Testamentu był symbolem raju, a także człowieka zbawionego. Witraże rozety w katedrze gotyckiej przedstawiały postaci świętych, które ożywiane były promieniami boskiej światłości (według przekonań średniowiecznych ludzi, światło pochodziło od Boga). Kolejne wersy wyjaśniają, kto przyczynił się do powstania katedry. Jednak nie znamy każdego z jej twórców, są oni anonimowi, wiemy tylko, że byli to „święci o twarzach kamieniarzy”... Natomiast ostatni wers jest powtórzeniem ostatniego wersu pierwszej strofy</a:t>
            </a:r>
            <a:r>
              <a:rPr lang="pl-PL" dirty="0" smtClean="0"/>
              <a:t>.</a:t>
            </a:r>
            <a:endParaRPr lang="pl-PL" dirty="0"/>
          </a:p>
        </p:txBody>
      </p:sp>
      <p:sp>
        <p:nvSpPr>
          <p:cNvPr id="4" name="Symbol zastępczy tekstu 3"/>
          <p:cNvSpPr>
            <a:spLocks noGrp="1"/>
          </p:cNvSpPr>
          <p:nvPr>
            <p:ph type="body" sz="half" idx="2"/>
          </p:nvPr>
        </p:nvSpPr>
        <p:spPr>
          <a:xfrm>
            <a:off x="634206" y="6474247"/>
            <a:ext cx="4343400" cy="510407"/>
          </a:xfrm>
        </p:spPr>
        <p:txBody>
          <a:bodyPr>
            <a:normAutofit/>
          </a:bodyPr>
          <a:lstStyle/>
          <a:p>
            <a:r>
              <a:rPr lang="pl-PL" sz="900" dirty="0"/>
              <a:t>Zdjęcie z: https://www.istockphoto.com/pl/wektor/katedra-w-chartres-gm184832876-18116346</a:t>
            </a: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841" y="2002287"/>
            <a:ext cx="2917255" cy="4471960"/>
          </a:xfrm>
          <a:prstGeom prst="rect">
            <a:avLst/>
          </a:prstGeom>
        </p:spPr>
      </p:pic>
    </p:spTree>
    <p:extLst>
      <p:ext uri="{BB962C8B-B14F-4D97-AF65-F5344CB8AC3E}">
        <p14:creationId xmlns:p14="http://schemas.microsoft.com/office/powerpoint/2010/main" val="1130547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5600" dirty="0">
                <a:effectLst>
                  <a:outerShdw blurRad="38100" dist="38100" dir="2700000" algn="tl">
                    <a:srgbClr val="000000">
                      <a:alpha val="43137"/>
                    </a:srgbClr>
                  </a:outerShdw>
                </a:effectLst>
                <a:latin typeface="Bahnschrift Condensed" panose="020B0502040204020203" pitchFamily="34" charset="0"/>
              </a:rPr>
              <a:t>Interpretacja</a:t>
            </a:r>
            <a:endParaRPr lang="pl-PL" sz="5600" dirty="0"/>
          </a:p>
        </p:txBody>
      </p:sp>
      <p:sp>
        <p:nvSpPr>
          <p:cNvPr id="3" name="Symbol zastępczy zawartości 2"/>
          <p:cNvSpPr>
            <a:spLocks noGrp="1"/>
          </p:cNvSpPr>
          <p:nvPr>
            <p:ph idx="1"/>
          </p:nvPr>
        </p:nvSpPr>
        <p:spPr/>
        <p:txBody>
          <a:bodyPr>
            <a:normAutofit fontScale="70000" lnSpcReduction="20000"/>
          </a:bodyPr>
          <a:lstStyle/>
          <a:p>
            <a:pPr marL="0" indent="0">
              <a:buNone/>
            </a:pPr>
            <a:r>
              <a:rPr lang="pl-PL" dirty="0"/>
              <a:t>Zakończenie utworu stanowią dwa pojedyncze wersy. W pierwszym, podmiot liryczny ponownie nawiązuje do wielkości katedry. Twierdzi, że może jej dorównać tylko głód. „Że kamień świeci – pomnożono cienie” - to zdanie stanowi zakończenie wiersza.</a:t>
            </a:r>
            <a:br>
              <a:rPr lang="pl-PL" dirty="0"/>
            </a:br>
            <a:r>
              <a:rPr lang="pl-PL" dirty="0"/>
              <a:t> Jest ono chyba najdziwniejsze i najtrudniejsze do zrozumienia z całego tekstu. Kamień nie świeci, wręcz przeciwnie – ogranicza światło, daje cień. W katedrach budowano wiele, dużych okien, aby ocieplić wizerunek kamiennej, przytłaczającej budowli oraz pozwolić przeniknąć do jej wnętrza boskiemu światłu. Sądzę, że autor mógł zastosować zamienny szyk wyrazów, aby odnieść się właśnie do potrzeby budowania dużych otworów okiennych, lub po raz kolejny podkreślić wielkość i wertykalność katedry gotyckiej. Wewnątrz liczne otwory okienne sprawiały, że było jasno, że „kamień świecił”. Jednak z zewnątrz, będąc kolejnym budynkiem, na dodatek tak wielkim, dawał </a:t>
            </a:r>
            <a:r>
              <a:rPr lang="pl-PL" dirty="0" smtClean="0"/>
              <a:t>cień.</a:t>
            </a:r>
            <a:endParaRPr lang="pl-PL" dirty="0"/>
          </a:p>
        </p:txBody>
      </p:sp>
      <p:sp>
        <p:nvSpPr>
          <p:cNvPr id="4" name="Symbol zastępczy tekstu 3"/>
          <p:cNvSpPr>
            <a:spLocks noGrp="1"/>
          </p:cNvSpPr>
          <p:nvPr>
            <p:ph type="body" sz="half" idx="2"/>
          </p:nvPr>
        </p:nvSpPr>
        <p:spPr>
          <a:xfrm>
            <a:off x="428625" y="5581701"/>
            <a:ext cx="4343400" cy="279349"/>
          </a:xfrm>
        </p:spPr>
        <p:txBody>
          <a:bodyPr>
            <a:normAutofit fontScale="47500" lnSpcReduction="20000"/>
          </a:bodyPr>
          <a:lstStyle/>
          <a:p>
            <a:r>
              <a:rPr lang="pl-PL" dirty="0" smtClean="0"/>
              <a:t>Zdjęcie z</a:t>
            </a:r>
            <a:r>
              <a:rPr lang="pl-PL" dirty="0"/>
              <a:t>: https://plock.wyborcza.pl/plock/7,35681,27448162,ludzie-chca-odwiedzac-jerozolime-co-jednak-gdy-wyprawa-nie.html</a:t>
            </a:r>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881" y="2521155"/>
            <a:ext cx="4602726" cy="3068484"/>
          </a:xfrm>
          <a:prstGeom prst="rect">
            <a:avLst/>
          </a:prstGeom>
        </p:spPr>
      </p:pic>
    </p:spTree>
    <p:extLst>
      <p:ext uri="{BB962C8B-B14F-4D97-AF65-F5344CB8AC3E}">
        <p14:creationId xmlns:p14="http://schemas.microsoft.com/office/powerpoint/2010/main" val="2706019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5600" dirty="0">
                <a:effectLst>
                  <a:outerShdw blurRad="38100" dist="38100" dir="2700000" algn="tl">
                    <a:srgbClr val="000000">
                      <a:alpha val="43137"/>
                    </a:srgbClr>
                  </a:outerShdw>
                </a:effectLst>
                <a:latin typeface="Bahnschrift Condensed" panose="020B0502040204020203" pitchFamily="34" charset="0"/>
              </a:rPr>
              <a:t>Interpretacja</a:t>
            </a:r>
            <a:endParaRPr lang="pl-PL" sz="5600" dirty="0"/>
          </a:p>
        </p:txBody>
      </p:sp>
      <p:sp>
        <p:nvSpPr>
          <p:cNvPr id="3" name="Symbol zastępczy zawartości 2"/>
          <p:cNvSpPr>
            <a:spLocks noGrp="1"/>
          </p:cNvSpPr>
          <p:nvPr>
            <p:ph idx="1"/>
          </p:nvPr>
        </p:nvSpPr>
        <p:spPr/>
        <p:txBody>
          <a:bodyPr>
            <a:normAutofit lnSpcReduction="10000"/>
          </a:bodyPr>
          <a:lstStyle/>
          <a:p>
            <a:pPr marL="0" indent="0">
              <a:buNone/>
            </a:pPr>
            <a:r>
              <a:rPr lang="pl-PL" dirty="0"/>
              <a:t>W wierszu „Katedra w Chartres” łatwo znaleźć inspirację, z jakiej korzystał autor. Pisał on właśnie o katedrze w Chartres. W każdym zdaniu można znaleźć odniesienia do imponujących wielkości, a przecież to jest znaczącą cechą gotyckich kościołów. Wiersz opisuje jej wygląd, charakterystyczne elementy oraz najbardziej imponującą cechę, jaką jest właśnie monumentalność</a:t>
            </a:r>
            <a:r>
              <a:rPr lang="pl-PL" dirty="0" smtClean="0"/>
              <a:t>.</a:t>
            </a:r>
            <a:endParaRPr lang="pl-PL" dirty="0"/>
          </a:p>
        </p:txBody>
      </p:sp>
      <p:sp>
        <p:nvSpPr>
          <p:cNvPr id="4" name="Symbol zastępczy tekstu 3"/>
          <p:cNvSpPr>
            <a:spLocks noGrp="1"/>
          </p:cNvSpPr>
          <p:nvPr>
            <p:ph type="body" sz="half" idx="2"/>
          </p:nvPr>
        </p:nvSpPr>
        <p:spPr>
          <a:xfrm>
            <a:off x="711968" y="5974530"/>
            <a:ext cx="3220935" cy="2007213"/>
          </a:xfrm>
        </p:spPr>
        <p:txBody>
          <a:bodyPr>
            <a:normAutofit/>
          </a:bodyPr>
          <a:lstStyle/>
          <a:p>
            <a:r>
              <a:rPr lang="pl-PL" sz="900" dirty="0"/>
              <a:t>Zdjęcie z: https://myvimu.com/exhibit/54750980-chartres-katedra-lata-50-te</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38" y="2389238"/>
            <a:ext cx="4964250" cy="3585292"/>
          </a:xfrm>
          <a:prstGeom prst="rect">
            <a:avLst/>
          </a:prstGeom>
        </p:spPr>
      </p:pic>
    </p:spTree>
    <p:extLst>
      <p:ext uri="{BB962C8B-B14F-4D97-AF65-F5344CB8AC3E}">
        <p14:creationId xmlns:p14="http://schemas.microsoft.com/office/powerpoint/2010/main" val="442419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i="1" dirty="0" smtClean="0">
                <a:effectLst>
                  <a:outerShdw blurRad="38100" dist="38100" dir="2700000" algn="tl">
                    <a:srgbClr val="000000">
                      <a:alpha val="43137"/>
                    </a:srgbClr>
                  </a:outerShdw>
                </a:effectLst>
                <a:latin typeface="Bahnschrift SemiBold SemiConden" panose="020B0502040204020203" pitchFamily="34" charset="0"/>
              </a:rPr>
              <a:t>,,Katedra’’</a:t>
            </a:r>
            <a:br>
              <a:rPr lang="pl-PL" sz="4800" i="1" dirty="0" smtClean="0">
                <a:effectLst>
                  <a:outerShdw blurRad="38100" dist="38100" dir="2700000" algn="tl">
                    <a:srgbClr val="000000">
                      <a:alpha val="43137"/>
                    </a:srgbClr>
                  </a:outerShdw>
                </a:effectLst>
                <a:latin typeface="Bahnschrift SemiBold SemiConden" panose="020B0502040204020203" pitchFamily="34" charset="0"/>
              </a:rPr>
            </a:br>
            <a:r>
              <a:rPr lang="pl-PL" sz="4800" i="1" dirty="0" smtClean="0">
                <a:effectLst>
                  <a:outerShdw blurRad="38100" dist="38100" dir="2700000" algn="tl">
                    <a:srgbClr val="000000">
                      <a:alpha val="43137"/>
                    </a:srgbClr>
                  </a:outerShdw>
                </a:effectLst>
                <a:latin typeface="Bahnschrift SemiBold SemiConden" panose="020B0502040204020203" pitchFamily="34" charset="0"/>
              </a:rPr>
              <a:t>Jacka </a:t>
            </a:r>
            <a:r>
              <a:rPr lang="pl-PL" sz="4800" i="1" dirty="0" err="1" smtClean="0">
                <a:effectLst>
                  <a:outerShdw blurRad="38100" dist="38100" dir="2700000" algn="tl">
                    <a:srgbClr val="000000">
                      <a:alpha val="43137"/>
                    </a:srgbClr>
                  </a:outerShdw>
                </a:effectLst>
                <a:latin typeface="Bahnschrift SemiBold SemiConden" panose="020B0502040204020203" pitchFamily="34" charset="0"/>
              </a:rPr>
              <a:t>Dukaja</a:t>
            </a:r>
            <a:r>
              <a:rPr lang="pl-PL" sz="4800" i="1" dirty="0" smtClean="0">
                <a:effectLst>
                  <a:outerShdw blurRad="38100" dist="38100" dir="2700000" algn="tl">
                    <a:srgbClr val="000000">
                      <a:alpha val="43137"/>
                    </a:srgbClr>
                  </a:outerShdw>
                </a:effectLst>
                <a:latin typeface="Bahnschrift SemiBold SemiConden" panose="020B0502040204020203" pitchFamily="34" charset="0"/>
              </a:rPr>
              <a:t/>
            </a:r>
            <a:br>
              <a:rPr lang="pl-PL" sz="4800" i="1" dirty="0" smtClean="0">
                <a:effectLst>
                  <a:outerShdw blurRad="38100" dist="38100" dir="2700000" algn="tl">
                    <a:srgbClr val="000000">
                      <a:alpha val="43137"/>
                    </a:srgbClr>
                  </a:outerShdw>
                </a:effectLst>
                <a:latin typeface="Bahnschrift SemiBold SemiConden" panose="020B0502040204020203" pitchFamily="34" charset="0"/>
              </a:rPr>
            </a:br>
            <a:r>
              <a:rPr lang="pl-PL" sz="700" dirty="0" smtClean="0"/>
              <a:t> https://doci.pl/xaken50346/jacek-dukaj-katedra+f1ve1ex</a:t>
            </a:r>
            <a:endParaRPr lang="pl-PL" sz="4800" i="1" dirty="0">
              <a:effectLst>
                <a:outerShdw blurRad="38100" dist="38100" dir="2700000" algn="tl">
                  <a:srgbClr val="000000">
                    <a:alpha val="43137"/>
                  </a:srgbClr>
                </a:outerShdw>
              </a:effectLst>
              <a:latin typeface="Bahnschrift SemiBold SemiConden" panose="020B0502040204020203" pitchFamily="34" charset="0"/>
            </a:endParaRPr>
          </a:p>
        </p:txBody>
      </p:sp>
      <p:sp>
        <p:nvSpPr>
          <p:cNvPr id="3" name="Symbol zastępczy zawartości 2"/>
          <p:cNvSpPr>
            <a:spLocks noGrp="1"/>
          </p:cNvSpPr>
          <p:nvPr>
            <p:ph idx="1"/>
          </p:nvPr>
        </p:nvSpPr>
        <p:spPr/>
        <p:txBody>
          <a:bodyPr>
            <a:normAutofit/>
          </a:bodyPr>
          <a:lstStyle/>
          <a:p>
            <a:pPr marL="0" indent="0" algn="just">
              <a:buNone/>
            </a:pPr>
            <a:r>
              <a:rPr lang="pl-PL" sz="4000" dirty="0" smtClean="0">
                <a:latin typeface="Bahnschrift" panose="020B0502040204020203" pitchFamily="34" charset="0"/>
              </a:rPr>
              <a:t>W opracowaniu zawarte:</a:t>
            </a:r>
          </a:p>
          <a:p>
            <a:pPr algn="just">
              <a:buFont typeface="Wingdings" panose="05000000000000000000" pitchFamily="2" charset="2"/>
              <a:buChar char="v"/>
            </a:pPr>
            <a:r>
              <a:rPr lang="pl-PL" sz="4000" dirty="0" smtClean="0">
                <a:latin typeface="Bahnschrift" panose="020B0502040204020203" pitchFamily="34" charset="0"/>
              </a:rPr>
              <a:t>Geneza i gatunek</a:t>
            </a:r>
          </a:p>
          <a:p>
            <a:pPr algn="just">
              <a:buFont typeface="Wingdings" panose="05000000000000000000" pitchFamily="2" charset="2"/>
              <a:buChar char="v"/>
            </a:pPr>
            <a:r>
              <a:rPr lang="pl-PL" sz="4000" dirty="0" smtClean="0">
                <a:latin typeface="Bahnschrift" panose="020B0502040204020203" pitchFamily="34" charset="0"/>
              </a:rPr>
              <a:t>Problematyka</a:t>
            </a:r>
          </a:p>
          <a:p>
            <a:pPr algn="just">
              <a:buFont typeface="Wingdings" panose="05000000000000000000" pitchFamily="2" charset="2"/>
              <a:buChar char="v"/>
            </a:pPr>
            <a:r>
              <a:rPr lang="pl-PL" sz="4000" dirty="0">
                <a:latin typeface="Bahnschrift" panose="020B0502040204020203" pitchFamily="34" charset="0"/>
              </a:rPr>
              <a:t>Czas i miejsce </a:t>
            </a:r>
            <a:r>
              <a:rPr lang="pl-PL" sz="4000" dirty="0" smtClean="0">
                <a:latin typeface="Bahnschrift" panose="020B0502040204020203" pitchFamily="34" charset="0"/>
              </a:rPr>
              <a:t>akcji</a:t>
            </a:r>
            <a:endParaRPr lang="pl-PL" sz="4000" dirty="0">
              <a:latin typeface="Bahnschrift" panose="020B0502040204020203" pitchFamily="34" charset="0"/>
            </a:endParaRP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535" y="2057400"/>
            <a:ext cx="3074398" cy="4181181"/>
          </a:xfrm>
          <a:prstGeom prst="rect">
            <a:avLst/>
          </a:prstGeom>
        </p:spPr>
      </p:pic>
      <p:sp>
        <p:nvSpPr>
          <p:cNvPr id="4" name="Symbol zastępczy tekstu 3"/>
          <p:cNvSpPr>
            <a:spLocks noGrp="1"/>
          </p:cNvSpPr>
          <p:nvPr>
            <p:ph type="body" sz="half" idx="2"/>
          </p:nvPr>
        </p:nvSpPr>
        <p:spPr>
          <a:xfrm>
            <a:off x="839788" y="2136058"/>
            <a:ext cx="3932237" cy="4800600"/>
          </a:xfrm>
        </p:spPr>
        <p:txBody>
          <a:bodyPr/>
          <a:lstStyle/>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a:p>
        </p:txBody>
      </p:sp>
      <p:sp>
        <p:nvSpPr>
          <p:cNvPr id="6" name="pole tekstowe 5"/>
          <p:cNvSpPr txBox="1"/>
          <p:nvPr/>
        </p:nvSpPr>
        <p:spPr>
          <a:xfrm>
            <a:off x="1234121" y="6238581"/>
            <a:ext cx="3143570" cy="200055"/>
          </a:xfrm>
          <a:prstGeom prst="rect">
            <a:avLst/>
          </a:prstGeom>
          <a:noFill/>
        </p:spPr>
        <p:txBody>
          <a:bodyPr wrap="square" rtlCol="0">
            <a:spAutoFit/>
          </a:bodyPr>
          <a:lstStyle/>
          <a:p>
            <a:pPr algn="ctr"/>
            <a:r>
              <a:rPr lang="pl-PL" sz="700" dirty="0" smtClean="0"/>
              <a:t>Zdjęcie z: https://www.publio.pl/katedra-jacek-dukaj,p117930.html</a:t>
            </a:r>
            <a:endParaRPr lang="pl-PL" sz="700" dirty="0"/>
          </a:p>
        </p:txBody>
      </p:sp>
    </p:spTree>
    <p:extLst>
      <p:ext uri="{BB962C8B-B14F-4D97-AF65-F5344CB8AC3E}">
        <p14:creationId xmlns:p14="http://schemas.microsoft.com/office/powerpoint/2010/main" val="9406798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831850" y="914401"/>
            <a:ext cx="10515600" cy="1150373"/>
          </a:xfrm>
        </p:spPr>
        <p:txBody>
          <a:bodyPr/>
          <a:lstStyle/>
          <a:p>
            <a:pPr algn="ctr"/>
            <a:r>
              <a:rPr lang="pl-PL" dirty="0" smtClean="0">
                <a:latin typeface="Arial Narrow" panose="020B0606020202030204" pitchFamily="34" charset="0"/>
              </a:rPr>
              <a:t>Dziękuję za uwagę ☺</a:t>
            </a:r>
            <a:endParaRPr lang="pl-PL" dirty="0">
              <a:latin typeface="Arial Narrow" panose="020B0606020202030204" pitchFamily="34" charset="0"/>
            </a:endParaRPr>
          </a:p>
        </p:txBody>
      </p:sp>
      <p:sp>
        <p:nvSpPr>
          <p:cNvPr id="6" name="Symbol zastępczy tekstu 5"/>
          <p:cNvSpPr>
            <a:spLocks noGrp="1"/>
          </p:cNvSpPr>
          <p:nvPr>
            <p:ph type="body" idx="1"/>
          </p:nvPr>
        </p:nvSpPr>
        <p:spPr>
          <a:xfrm>
            <a:off x="831850" y="78659"/>
            <a:ext cx="1449234" cy="6010992"/>
          </a:xfrm>
        </p:spPr>
        <p:txBody>
          <a:bodyPr>
            <a:normAutofit/>
          </a:bodyPr>
          <a:lstStyle/>
          <a:p>
            <a:r>
              <a:rPr lang="pl-PL" sz="1000" dirty="0" smtClean="0"/>
              <a:t>Wykonała Maja </a:t>
            </a:r>
            <a:r>
              <a:rPr lang="pl-PL" sz="1000" dirty="0" err="1" smtClean="0"/>
              <a:t>Bruzgo</a:t>
            </a:r>
            <a:r>
              <a:rPr lang="pl-PL" sz="1000" dirty="0" smtClean="0"/>
              <a:t>, kl.1a</a:t>
            </a:r>
            <a:endParaRPr lang="pl-PL" sz="1000" dirty="0"/>
          </a:p>
        </p:txBody>
      </p:sp>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025" y="2691647"/>
            <a:ext cx="5766619" cy="3857227"/>
          </a:xfrm>
          <a:prstGeom prst="rect">
            <a:avLst/>
          </a:prstGeom>
        </p:spPr>
      </p:pic>
      <p:pic>
        <p:nvPicPr>
          <p:cNvPr id="10" name="Obraz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7235" y="2064774"/>
            <a:ext cx="6668455" cy="3751006"/>
          </a:xfrm>
          <a:prstGeom prst="rect">
            <a:avLst/>
          </a:prstGeom>
        </p:spPr>
      </p:pic>
      <p:sp>
        <p:nvSpPr>
          <p:cNvPr id="11" name="pole tekstowe 10"/>
          <p:cNvSpPr txBox="1"/>
          <p:nvPr/>
        </p:nvSpPr>
        <p:spPr>
          <a:xfrm>
            <a:off x="526025" y="2448232"/>
            <a:ext cx="4781210" cy="230832"/>
          </a:xfrm>
          <a:prstGeom prst="rect">
            <a:avLst/>
          </a:prstGeom>
          <a:noFill/>
        </p:spPr>
        <p:txBody>
          <a:bodyPr wrap="square" rtlCol="0">
            <a:spAutoFit/>
          </a:bodyPr>
          <a:lstStyle/>
          <a:p>
            <a:r>
              <a:rPr lang="pl-PL" sz="900" dirty="0"/>
              <a:t>Zdjęcie z: https://www.salutfrancja.com/katolicy-we-francji/</a:t>
            </a:r>
          </a:p>
        </p:txBody>
      </p:sp>
      <p:sp>
        <p:nvSpPr>
          <p:cNvPr id="12" name="pole tekstowe 11"/>
          <p:cNvSpPr txBox="1"/>
          <p:nvPr/>
        </p:nvSpPr>
        <p:spPr>
          <a:xfrm>
            <a:off x="5932675" y="5602221"/>
            <a:ext cx="5417574" cy="452284"/>
          </a:xfrm>
          <a:prstGeom prst="rect">
            <a:avLst/>
          </a:prstGeom>
          <a:noFill/>
        </p:spPr>
        <p:txBody>
          <a:bodyPr wrap="square" rtlCol="0">
            <a:spAutoFit/>
          </a:bodyPr>
          <a:lstStyle/>
          <a:p>
            <a:endParaRPr lang="pl-PL" dirty="0"/>
          </a:p>
        </p:txBody>
      </p:sp>
    </p:spTree>
    <p:extLst>
      <p:ext uri="{BB962C8B-B14F-4D97-AF65-F5344CB8AC3E}">
        <p14:creationId xmlns:p14="http://schemas.microsoft.com/office/powerpoint/2010/main" val="4092283421"/>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dirty="0" smtClean="0"/>
              <a:t>Bibliografia :</a:t>
            </a:r>
            <a:endParaRPr lang="pl-PL" dirty="0"/>
          </a:p>
        </p:txBody>
      </p:sp>
      <p:sp>
        <p:nvSpPr>
          <p:cNvPr id="6" name="Symbol zastępczy zawartości 5"/>
          <p:cNvSpPr>
            <a:spLocks noGrp="1"/>
          </p:cNvSpPr>
          <p:nvPr>
            <p:ph sz="half" idx="1"/>
          </p:nvPr>
        </p:nvSpPr>
        <p:spPr>
          <a:xfrm>
            <a:off x="838200" y="1825624"/>
            <a:ext cx="5181600" cy="4535847"/>
          </a:xfrm>
        </p:spPr>
        <p:txBody>
          <a:bodyPr>
            <a:normAutofit fontScale="55000" lnSpcReduction="20000"/>
          </a:bodyPr>
          <a:lstStyle/>
          <a:p>
            <a:r>
              <a:rPr lang="pl-PL" sz="2700" dirty="0" smtClean="0"/>
              <a:t>https</a:t>
            </a:r>
            <a:r>
              <a:rPr lang="pl-PL" sz="2700" dirty="0"/>
              <a:t>://pl.wikipedia.org/wiki/Katedra_w_Chartres</a:t>
            </a:r>
          </a:p>
          <a:p>
            <a:r>
              <a:rPr lang="pl-PL" sz="2700" dirty="0" smtClean="0"/>
              <a:t> </a:t>
            </a:r>
            <a:r>
              <a:rPr lang="pl-PL" sz="2700" dirty="0"/>
              <a:t>http://</a:t>
            </a:r>
            <a:r>
              <a:rPr lang="pl-PL" sz="2700" dirty="0" smtClean="0"/>
              <a:t>www.isztuka.edu.pl/i-sztuka/node/299</a:t>
            </a:r>
          </a:p>
          <a:p>
            <a:r>
              <a:rPr lang="pl-PL" sz="2700" dirty="0"/>
              <a:t>https://</a:t>
            </a:r>
            <a:r>
              <a:rPr lang="pl-PL" sz="2700" dirty="0" smtClean="0"/>
              <a:t>www.publio.pl/katedra-jacek-dukaj,p117930.html</a:t>
            </a:r>
          </a:p>
          <a:p>
            <a:r>
              <a:rPr lang="pl-PL" sz="2700" dirty="0"/>
              <a:t>https://teologiapolityczna.pl/slawomir-ratajski-w-murach-katedry-notre-dame-zapisana-jest-wiedza-o-czlowieku</a:t>
            </a:r>
          </a:p>
          <a:p>
            <a:r>
              <a:rPr lang="pl-PL" sz="2700" dirty="0"/>
              <a:t>https://</a:t>
            </a:r>
            <a:r>
              <a:rPr lang="pl-PL" sz="2700" dirty="0" smtClean="0"/>
              <a:t>dzieje.pl/aktualnosci/katedra-notre-dame-w-paryzu-polskie-slady</a:t>
            </a:r>
          </a:p>
          <a:p>
            <a:r>
              <a:rPr lang="pl-PL" sz="2700" dirty="0" smtClean="0"/>
              <a:t>https</a:t>
            </a:r>
            <a:r>
              <a:rPr lang="pl-PL" sz="2700" dirty="0"/>
              <a:t>://chasingunesco.com/katedra-notre-dame-w-reims/</a:t>
            </a:r>
          </a:p>
          <a:p>
            <a:r>
              <a:rPr lang="pl-PL" sz="2700" dirty="0"/>
              <a:t>https://</a:t>
            </a:r>
            <a:r>
              <a:rPr lang="pl-PL" sz="2700" dirty="0" smtClean="0"/>
              <a:t>awers-rewers.pl/reims-spalona-katedra-fasada-zachodnia/</a:t>
            </a:r>
          </a:p>
          <a:p>
            <a:r>
              <a:rPr lang="pl-PL" sz="2700" dirty="0"/>
              <a:t>https://</a:t>
            </a:r>
            <a:r>
              <a:rPr lang="pl-PL" sz="2700" dirty="0" smtClean="0"/>
              <a:t>architrav.pl/styl-gotycki/</a:t>
            </a:r>
          </a:p>
          <a:p>
            <a:r>
              <a:rPr lang="pl-PL" sz="2700" dirty="0"/>
              <a:t>https://</a:t>
            </a:r>
            <a:r>
              <a:rPr lang="pl-PL" sz="2700" dirty="0" smtClean="0"/>
              <a:t>programtv.onet.pl/tv/katedra-w-chartres-swieta-geometria-38153</a:t>
            </a:r>
          </a:p>
          <a:p>
            <a:r>
              <a:rPr lang="pl-PL" sz="2700" dirty="0"/>
              <a:t>https://www.salutfrancja.com/katolicy-we-francji</a:t>
            </a:r>
            <a:r>
              <a:rPr lang="pl-PL" sz="2700" dirty="0" smtClean="0"/>
              <a:t>/</a:t>
            </a:r>
          </a:p>
          <a:p>
            <a:r>
              <a:rPr lang="pl-PL" sz="2700" dirty="0"/>
              <a:t>https://</a:t>
            </a:r>
            <a:r>
              <a:rPr lang="pl-PL" sz="2700" dirty="0" smtClean="0"/>
              <a:t>www.fra.pl/fotografie/francja-chartres/20080816_4739.htm</a:t>
            </a:r>
            <a:endParaRPr lang="pl-PL" sz="2700" dirty="0"/>
          </a:p>
        </p:txBody>
      </p:sp>
      <p:sp>
        <p:nvSpPr>
          <p:cNvPr id="7" name="Symbol zastępczy zawartości 6"/>
          <p:cNvSpPr>
            <a:spLocks noGrp="1"/>
          </p:cNvSpPr>
          <p:nvPr>
            <p:ph sz="half" idx="2"/>
          </p:nvPr>
        </p:nvSpPr>
        <p:spPr>
          <a:xfrm>
            <a:off x="6172200" y="1825624"/>
            <a:ext cx="5181600" cy="4113059"/>
          </a:xfrm>
        </p:spPr>
        <p:txBody>
          <a:bodyPr>
            <a:normAutofit fontScale="55000" lnSpcReduction="20000"/>
          </a:bodyPr>
          <a:lstStyle/>
          <a:p>
            <a:r>
              <a:rPr lang="pl-PL" dirty="0"/>
              <a:t>https://</a:t>
            </a:r>
            <a:r>
              <a:rPr lang="pl-PL" dirty="0" smtClean="0"/>
              <a:t>doci.pl/xaken50346/jacek-dukaj-katedra+f1ve1ex</a:t>
            </a:r>
          </a:p>
          <a:p>
            <a:r>
              <a:rPr lang="pl-PL" dirty="0"/>
              <a:t>https://www.bryk.pl/wypracowania/jezyk-polski/sredniowiecze/1008355-motyw-katedry-gotyckiej-w-literaturze-i-innych-dzielach-sztuki.html</a:t>
            </a:r>
          </a:p>
          <a:p>
            <a:r>
              <a:rPr lang="pl-PL" dirty="0"/>
              <a:t>https://www.istockphoto.com/pl/obrazy/katedra-w-chartres-obrazy</a:t>
            </a:r>
          </a:p>
          <a:p>
            <a:r>
              <a:rPr lang="pl-PL" dirty="0"/>
              <a:t>https://</a:t>
            </a:r>
            <a:r>
              <a:rPr lang="pl-PL" dirty="0" smtClean="0"/>
              <a:t>gdziewyjechac.pl/6120/najwieksze-katedry-w-europie-do-zwiedzania-top-10.html</a:t>
            </a:r>
          </a:p>
          <a:p>
            <a:r>
              <a:rPr lang="pl-PL" dirty="0" smtClean="0"/>
              <a:t>https</a:t>
            </a:r>
            <a:r>
              <a:rPr lang="pl-PL" dirty="0"/>
              <a:t>://</a:t>
            </a:r>
            <a:r>
              <a:rPr lang="pl-PL" dirty="0" smtClean="0"/>
              <a:t>myvimu.com/exhibit/54750979-chartres-katedra-lata-50-te</a:t>
            </a:r>
          </a:p>
          <a:p>
            <a:r>
              <a:rPr lang="pl-PL" dirty="0" smtClean="0"/>
              <a:t>https</a:t>
            </a:r>
            <a:r>
              <a:rPr lang="pl-PL" dirty="0"/>
              <a:t>://</a:t>
            </a:r>
            <a:r>
              <a:rPr lang="pl-PL" dirty="0" smtClean="0"/>
              <a:t>plock.wyborcza.pl/plock/7,35681,27448162,ludzie-chca-odwiedzac-jerozolime-co-jednak-gdy-wyprawa-nie.html</a:t>
            </a:r>
          </a:p>
          <a:p>
            <a:r>
              <a:rPr lang="pl-PL" dirty="0"/>
              <a:t>https://myvimu.com/exhibit/54750980-chartres-katedra-lata-50-te</a:t>
            </a:r>
          </a:p>
          <a:p>
            <a:r>
              <a:rPr lang="pl-PL" dirty="0"/>
              <a:t>https://</a:t>
            </a:r>
            <a:r>
              <a:rPr lang="pl-PL" dirty="0" smtClean="0"/>
              <a:t>www.tvp.info/42217574/notre-dame-arcydzielo-francuskiego-gotyku-bezcenny-zabytek</a:t>
            </a:r>
          </a:p>
          <a:p>
            <a:r>
              <a:rPr lang="pl-PL" dirty="0"/>
              <a:t>https://www.goldenline.pl/grupy/Literatura_kino_sztuka/ludzie-wiersze-pisza/poezja-i-architektura,595608/</a:t>
            </a:r>
          </a:p>
        </p:txBody>
      </p:sp>
    </p:spTree>
    <p:extLst>
      <p:ext uri="{BB962C8B-B14F-4D97-AF65-F5344CB8AC3E}">
        <p14:creationId xmlns:p14="http://schemas.microsoft.com/office/powerpoint/2010/main" val="399845929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dirty="0" smtClean="0"/>
              <a:t>Geneza i gatunek</a:t>
            </a:r>
            <a:endParaRPr lang="pl-PL" sz="4800" dirty="0"/>
          </a:p>
        </p:txBody>
      </p:sp>
      <p:sp>
        <p:nvSpPr>
          <p:cNvPr id="3" name="Symbol zastępczy zawartości 2"/>
          <p:cNvSpPr>
            <a:spLocks noGrp="1"/>
          </p:cNvSpPr>
          <p:nvPr>
            <p:ph idx="1"/>
          </p:nvPr>
        </p:nvSpPr>
        <p:spPr>
          <a:xfrm>
            <a:off x="5183188" y="987425"/>
            <a:ext cx="6172200" cy="5541194"/>
          </a:xfrm>
        </p:spPr>
        <p:txBody>
          <a:bodyPr>
            <a:normAutofit/>
          </a:bodyPr>
          <a:lstStyle/>
          <a:p>
            <a:pPr marL="0" indent="0">
              <a:buNone/>
            </a:pPr>
            <a:r>
              <a:rPr lang="pl-PL" dirty="0" smtClean="0">
                <a:effectLst/>
              </a:rPr>
              <a:t>„Katedra” to opowiadanie </a:t>
            </a:r>
            <a:br>
              <a:rPr lang="pl-PL" dirty="0" smtClean="0">
                <a:effectLst/>
              </a:rPr>
            </a:br>
            <a:r>
              <a:rPr lang="pl-PL" dirty="0" smtClean="0">
                <a:effectLst/>
              </a:rPr>
              <a:t>science-</a:t>
            </a:r>
            <a:r>
              <a:rPr lang="pl-PL" dirty="0" err="1" smtClean="0">
                <a:effectLst/>
              </a:rPr>
              <a:t>fiction</a:t>
            </a:r>
            <a:r>
              <a:rPr lang="pl-PL" dirty="0" smtClean="0">
                <a:effectLst/>
              </a:rPr>
              <a:t>, które Jacek Dukaj napisał w 2000 roku. </a:t>
            </a:r>
            <a:r>
              <a:rPr lang="pl-PL" dirty="0" smtClean="0"/>
              <a:t>Fabuła znajduje się </a:t>
            </a:r>
            <a:r>
              <a:rPr lang="pl-PL" dirty="0" smtClean="0">
                <a:effectLst/>
              </a:rPr>
              <a:t>w kosmosie, na planetoidzie, a ponadto jest dziwnym tworem, który w pewien sposób żyje naprawdę.</a:t>
            </a:r>
          </a:p>
        </p:txBody>
      </p:sp>
      <p:sp>
        <p:nvSpPr>
          <p:cNvPr id="4" name="Symbol zastępczy tekstu 3"/>
          <p:cNvSpPr>
            <a:spLocks noGrp="1"/>
          </p:cNvSpPr>
          <p:nvPr>
            <p:ph type="body" sz="half" idx="2"/>
          </p:nvPr>
        </p:nvSpPr>
        <p:spPr>
          <a:xfrm>
            <a:off x="839788" y="5211195"/>
            <a:ext cx="3932237" cy="520240"/>
          </a:xfrm>
        </p:spPr>
        <p:txBody>
          <a:bodyPr>
            <a:normAutofit/>
          </a:bodyPr>
          <a:lstStyle/>
          <a:p>
            <a:r>
              <a:rPr lang="pl-PL" sz="900" dirty="0"/>
              <a:t>Zdjęcie z: https://teologiapolityczna.pl/slawomir-ratajski-w-murach-katedry-notre-dame-zapisana-jest-wiedza-o-czlowieku</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770" y="2057400"/>
            <a:ext cx="4380271" cy="3153795"/>
          </a:xfrm>
          <a:prstGeom prst="rect">
            <a:avLst/>
          </a:prstGeom>
        </p:spPr>
      </p:pic>
    </p:spTree>
    <p:extLst>
      <p:ext uri="{BB962C8B-B14F-4D97-AF65-F5344CB8AC3E}">
        <p14:creationId xmlns:p14="http://schemas.microsoft.com/office/powerpoint/2010/main" val="1914482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5000" dirty="0" err="1" smtClean="0">
                <a:latin typeface="Arial Narrow" panose="020B0606020202030204" pitchFamily="34" charset="0"/>
              </a:rPr>
              <a:t>Genza</a:t>
            </a:r>
            <a:r>
              <a:rPr lang="pl-PL" sz="5000" dirty="0" smtClean="0">
                <a:latin typeface="Arial Narrow" panose="020B0606020202030204" pitchFamily="34" charset="0"/>
              </a:rPr>
              <a:t> i gatunek</a:t>
            </a:r>
            <a:endParaRPr lang="pl-PL" sz="5000" dirty="0">
              <a:latin typeface="Arial Narrow" panose="020B0606020202030204" pitchFamily="34" charset="0"/>
            </a:endParaRPr>
          </a:p>
        </p:txBody>
      </p:sp>
      <p:sp>
        <p:nvSpPr>
          <p:cNvPr id="3" name="Symbol zastępczy zawartości 2"/>
          <p:cNvSpPr>
            <a:spLocks noGrp="1"/>
          </p:cNvSpPr>
          <p:nvPr>
            <p:ph idx="1"/>
          </p:nvPr>
        </p:nvSpPr>
        <p:spPr>
          <a:xfrm>
            <a:off x="5183188" y="987425"/>
            <a:ext cx="6172200" cy="5354381"/>
          </a:xfrm>
        </p:spPr>
        <p:txBody>
          <a:bodyPr>
            <a:normAutofit fontScale="85000" lnSpcReduction="10000"/>
          </a:bodyPr>
          <a:lstStyle/>
          <a:p>
            <a:pPr marL="0" indent="0">
              <a:buNone/>
            </a:pPr>
            <a:r>
              <a:rPr lang="pl-PL" dirty="0">
                <a:latin typeface="Bahnschrift Light" panose="020B0502040204020203" pitchFamily="34" charset="0"/>
              </a:rPr>
              <a:t>„Katedra” Jacka </a:t>
            </a:r>
            <a:r>
              <a:rPr lang="pl-PL" dirty="0" err="1">
                <a:latin typeface="Bahnschrift Light" panose="020B0502040204020203" pitchFamily="34" charset="0"/>
              </a:rPr>
              <a:t>Dukaja</a:t>
            </a:r>
            <a:r>
              <a:rPr lang="pl-PL" dirty="0">
                <a:latin typeface="Bahnschrift Light" panose="020B0502040204020203" pitchFamily="34" charset="0"/>
              </a:rPr>
              <a:t> jest opowiadaniem si-fi, co oznacza, że respektuje wszystkie zasady klasycznego opowiadania: ma jednowątkową fabułę, głównego bohatera, ale pojawiają się także ci drugoplanowi, opisy, refleksje. Różnica dotyczy jedynie stworzonego przez autora świata – nie jest to przestrzeń, która nawiązuje do rzeczywistej, ale jest wymyślona, wykreowana, przyszła. Co ciekawe, mimo że jest to dzieło niezaprzeczalnie fantastyczne, to porusza bardzo istotną tematykę filozoficzną i teologiczną</a:t>
            </a:r>
            <a:r>
              <a:rPr lang="pl-PL" dirty="0" smtClean="0">
                <a:latin typeface="Bahnschrift Light" panose="020B0502040204020203" pitchFamily="34" charset="0"/>
              </a:rPr>
              <a:t>.</a:t>
            </a:r>
            <a:endParaRPr lang="pl-PL" dirty="0">
              <a:latin typeface="Bahnschrift Light" panose="020B0502040204020203" pitchFamily="34" charset="0"/>
            </a:endParaRPr>
          </a:p>
        </p:txBody>
      </p:sp>
      <p:sp>
        <p:nvSpPr>
          <p:cNvPr id="4" name="Symbol zastępczy tekstu 3"/>
          <p:cNvSpPr>
            <a:spLocks noGrp="1"/>
          </p:cNvSpPr>
          <p:nvPr>
            <p:ph type="body" sz="half" idx="2"/>
          </p:nvPr>
        </p:nvSpPr>
        <p:spPr>
          <a:xfrm>
            <a:off x="839788" y="5164854"/>
            <a:ext cx="3932237" cy="469030"/>
          </a:xfrm>
        </p:spPr>
        <p:txBody>
          <a:bodyPr>
            <a:normAutofit/>
          </a:bodyPr>
          <a:lstStyle/>
          <a:p>
            <a:r>
              <a:rPr lang="pl-PL" sz="900" dirty="0"/>
              <a:t>Zdjęcie z: https://dzieje.pl/aktualnosci/katedra-notre-dame-w-paryzu-polskie-slady</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696" y="2057400"/>
            <a:ext cx="4166419" cy="3107454"/>
          </a:xfrm>
          <a:prstGeom prst="rect">
            <a:avLst/>
          </a:prstGeom>
        </p:spPr>
      </p:pic>
    </p:spTree>
    <p:extLst>
      <p:ext uri="{BB962C8B-B14F-4D97-AF65-F5344CB8AC3E}">
        <p14:creationId xmlns:p14="http://schemas.microsoft.com/office/powerpoint/2010/main" val="4292626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5600" dirty="0" smtClean="0">
                <a:effectLst>
                  <a:outerShdw blurRad="38100" dist="38100" dir="2700000" algn="tl">
                    <a:srgbClr val="000000">
                      <a:alpha val="43137"/>
                    </a:srgbClr>
                  </a:outerShdw>
                </a:effectLst>
                <a:latin typeface="Arial Narrow" panose="020B0606020202030204" pitchFamily="34" charset="0"/>
              </a:rPr>
              <a:t>Problematyka</a:t>
            </a:r>
            <a:endParaRPr lang="pl-PL" sz="5600" dirty="0">
              <a:effectLst>
                <a:outerShdw blurRad="38100" dist="38100" dir="2700000" algn="tl">
                  <a:srgbClr val="000000">
                    <a:alpha val="43137"/>
                  </a:srgbClr>
                </a:outerShdw>
              </a:effectLst>
              <a:latin typeface="Arial Narrow" panose="020B0606020202030204" pitchFamily="34" charset="0"/>
            </a:endParaRPr>
          </a:p>
        </p:txBody>
      </p:sp>
      <p:sp>
        <p:nvSpPr>
          <p:cNvPr id="3" name="Symbol zastępczy zawartości 2"/>
          <p:cNvSpPr>
            <a:spLocks noGrp="1"/>
          </p:cNvSpPr>
          <p:nvPr>
            <p:ph idx="1"/>
          </p:nvPr>
        </p:nvSpPr>
        <p:spPr/>
        <p:txBody>
          <a:bodyPr>
            <a:normAutofit fontScale="92500" lnSpcReduction="10000"/>
          </a:bodyPr>
          <a:lstStyle/>
          <a:p>
            <a:pPr marL="0" indent="0">
              <a:buNone/>
            </a:pPr>
            <a:r>
              <a:rPr lang="pl-PL" dirty="0"/>
              <a:t>Opowiadanie „Katedra” Jacka </a:t>
            </a:r>
            <a:r>
              <a:rPr lang="pl-PL" dirty="0" err="1"/>
              <a:t>Dukaja</a:t>
            </a:r>
            <a:r>
              <a:rPr lang="pl-PL" dirty="0"/>
              <a:t> to utwór, który nie tylko tworzy fantastyczny i wyobrażony świat, ale również zwraca uwagę odbiorcy. Łączy wyobrażenie o przyszłości z religią czy metafizyką. Wydaje się, że najważniejszy wątek, który wprowadza śledztwo prowadzone przez Pierre’a </a:t>
            </a:r>
            <a:r>
              <a:rPr lang="pl-PL" dirty="0" err="1"/>
              <a:t>Lavone</a:t>
            </a:r>
            <a:r>
              <a:rPr lang="pl-PL" dirty="0"/>
              <a:t>, to tęsknota za metafizyką, towarzyszące człowiekowi przekonanie, że nauką nie da się wszystkiego zbadać i opowiedzieć</a:t>
            </a:r>
            <a:r>
              <a:rPr lang="pl-PL" dirty="0" smtClean="0"/>
              <a:t>.</a:t>
            </a:r>
            <a:endParaRPr lang="pl-PL" dirty="0"/>
          </a:p>
        </p:txBody>
      </p:sp>
      <p:sp>
        <p:nvSpPr>
          <p:cNvPr id="4" name="Symbol zastępczy tekstu 3"/>
          <p:cNvSpPr>
            <a:spLocks noGrp="1"/>
          </p:cNvSpPr>
          <p:nvPr>
            <p:ph type="body" sz="half" idx="2"/>
          </p:nvPr>
        </p:nvSpPr>
        <p:spPr>
          <a:xfrm>
            <a:off x="839788" y="5659923"/>
            <a:ext cx="3932237" cy="402253"/>
          </a:xfrm>
        </p:spPr>
        <p:txBody>
          <a:bodyPr>
            <a:normAutofit/>
          </a:bodyPr>
          <a:lstStyle/>
          <a:p>
            <a:r>
              <a:rPr lang="pl-PL" sz="900" dirty="0"/>
              <a:t>Zdjęcie z: https://chasingunesco.com/katedra-notre-dame-w-reims/</a:t>
            </a: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577" y="2499850"/>
            <a:ext cx="4650658" cy="3081061"/>
          </a:xfrm>
          <a:prstGeom prst="rect">
            <a:avLst/>
          </a:prstGeom>
        </p:spPr>
      </p:pic>
    </p:spTree>
    <p:extLst>
      <p:ext uri="{BB962C8B-B14F-4D97-AF65-F5344CB8AC3E}">
        <p14:creationId xmlns:p14="http://schemas.microsoft.com/office/powerpoint/2010/main" val="1397789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5600" dirty="0">
                <a:effectLst>
                  <a:outerShdw blurRad="38100" dist="38100" dir="2700000" algn="tl">
                    <a:srgbClr val="000000">
                      <a:alpha val="43137"/>
                    </a:srgbClr>
                  </a:outerShdw>
                </a:effectLst>
                <a:latin typeface="Arial Narrow" panose="020B0606020202030204" pitchFamily="34" charset="0"/>
              </a:rPr>
              <a:t>Problematyka</a:t>
            </a:r>
            <a:endParaRPr lang="pl-PL" sz="5600" dirty="0"/>
          </a:p>
        </p:txBody>
      </p:sp>
      <p:sp>
        <p:nvSpPr>
          <p:cNvPr id="3" name="Symbol zastępczy zawartości 2"/>
          <p:cNvSpPr>
            <a:spLocks noGrp="1"/>
          </p:cNvSpPr>
          <p:nvPr>
            <p:ph idx="1"/>
          </p:nvPr>
        </p:nvSpPr>
        <p:spPr>
          <a:xfrm>
            <a:off x="5173356" y="995363"/>
            <a:ext cx="6172200" cy="4873625"/>
          </a:xfrm>
        </p:spPr>
        <p:txBody>
          <a:bodyPr>
            <a:normAutofit/>
          </a:bodyPr>
          <a:lstStyle/>
          <a:p>
            <a:pPr marL="0" indent="0">
              <a:buNone/>
            </a:pPr>
            <a:r>
              <a:rPr lang="pl-PL" dirty="0"/>
              <a:t>Symboliczna Katedra urasta tutaj do roli znaku ukojenia, ozdrowienia, źródła siły i spokoju, do którego chcą i potrzebują pielgrzymować ludzie. Kościół w opowiadaniu „Katedra” doskonale zdaje sobie sprawę z konieczności realizacji tych ludzkich potrzeb, dlatego wysyła swojego przedstawiciela do zbadania całej sprawy</a:t>
            </a:r>
            <a:r>
              <a:rPr lang="pl-PL" dirty="0" smtClean="0"/>
              <a:t>.</a:t>
            </a:r>
            <a:endParaRPr lang="pl-PL" dirty="0"/>
          </a:p>
        </p:txBody>
      </p:sp>
      <p:sp>
        <p:nvSpPr>
          <p:cNvPr id="4" name="Symbol zastępczy tekstu 3"/>
          <p:cNvSpPr>
            <a:spLocks noGrp="1"/>
          </p:cNvSpPr>
          <p:nvPr>
            <p:ph type="body" sz="half" idx="2"/>
          </p:nvPr>
        </p:nvSpPr>
        <p:spPr>
          <a:xfrm>
            <a:off x="4507919" y="6587613"/>
            <a:ext cx="3932237" cy="270387"/>
          </a:xfrm>
        </p:spPr>
        <p:txBody>
          <a:bodyPr>
            <a:normAutofit fontScale="55000" lnSpcReduction="20000"/>
          </a:bodyPr>
          <a:lstStyle/>
          <a:p>
            <a:r>
              <a:rPr lang="pl-PL" dirty="0"/>
              <a:t>Zdjęcie z: https://awers-rewers.pl/reims-spalona-katedra-fasada-zachodnia/</a:t>
            </a: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893" y="2057400"/>
            <a:ext cx="3404026" cy="4716577"/>
          </a:xfrm>
          <a:prstGeom prst="rect">
            <a:avLst/>
          </a:prstGeom>
        </p:spPr>
      </p:pic>
    </p:spTree>
    <p:extLst>
      <p:ext uri="{BB962C8B-B14F-4D97-AF65-F5344CB8AC3E}">
        <p14:creationId xmlns:p14="http://schemas.microsoft.com/office/powerpoint/2010/main" val="4128280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5600" dirty="0">
                <a:effectLst>
                  <a:outerShdw blurRad="38100" dist="38100" dir="2700000" algn="tl">
                    <a:srgbClr val="000000">
                      <a:alpha val="43137"/>
                    </a:srgbClr>
                  </a:outerShdw>
                </a:effectLst>
                <a:latin typeface="Arial Narrow" panose="020B0606020202030204" pitchFamily="34" charset="0"/>
              </a:rPr>
              <a:t>Problematyka</a:t>
            </a:r>
            <a:endParaRPr lang="pl-PL" sz="5600" dirty="0"/>
          </a:p>
        </p:txBody>
      </p:sp>
      <p:sp>
        <p:nvSpPr>
          <p:cNvPr id="3" name="Symbol zastępczy zawartości 2"/>
          <p:cNvSpPr>
            <a:spLocks noGrp="1"/>
          </p:cNvSpPr>
          <p:nvPr>
            <p:ph idx="1"/>
          </p:nvPr>
        </p:nvSpPr>
        <p:spPr/>
        <p:txBody>
          <a:bodyPr>
            <a:normAutofit/>
          </a:bodyPr>
          <a:lstStyle/>
          <a:p>
            <a:pPr marL="0" indent="0">
              <a:buNone/>
            </a:pPr>
            <a:r>
              <a:rPr lang="pl-PL" dirty="0"/>
              <a:t>Osobnym wątkiem jest rzeczywistość, która pochłania. Ten problem w „Katedrze” również jest bardzo mocno i wyraziście postawiony. Wydaje się, że Dukaj specjalnie jednak nie wyjaśnia, co tak naprawdę działo się z bohaterami. </a:t>
            </a:r>
          </a:p>
        </p:txBody>
      </p:sp>
      <p:sp>
        <p:nvSpPr>
          <p:cNvPr id="4" name="Symbol zastępczy tekstu 3"/>
          <p:cNvSpPr>
            <a:spLocks noGrp="1"/>
          </p:cNvSpPr>
          <p:nvPr>
            <p:ph type="body" sz="half" idx="2"/>
          </p:nvPr>
        </p:nvSpPr>
        <p:spPr>
          <a:xfrm>
            <a:off x="918446" y="6568383"/>
            <a:ext cx="3932237" cy="579233"/>
          </a:xfrm>
        </p:spPr>
        <p:txBody>
          <a:bodyPr>
            <a:normAutofit/>
          </a:bodyPr>
          <a:lstStyle/>
          <a:p>
            <a:r>
              <a:rPr lang="pl-PL" sz="900" dirty="0"/>
              <a:t>Zdjęcie z: https://architrav.pl/styl-gotycki/</a:t>
            </a: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7801" y="2057400"/>
            <a:ext cx="2816210" cy="4543339"/>
          </a:xfrm>
          <a:prstGeom prst="rect">
            <a:avLst/>
          </a:prstGeom>
        </p:spPr>
      </p:pic>
    </p:spTree>
    <p:extLst>
      <p:ext uri="{BB962C8B-B14F-4D97-AF65-F5344CB8AC3E}">
        <p14:creationId xmlns:p14="http://schemas.microsoft.com/office/powerpoint/2010/main" val="4091000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dirty="0" smtClean="0">
                <a:effectLst>
                  <a:outerShdw blurRad="38100" dist="38100" dir="2700000" algn="tl">
                    <a:srgbClr val="000000">
                      <a:alpha val="43137"/>
                    </a:srgbClr>
                  </a:outerShdw>
                </a:effectLst>
                <a:latin typeface="Bahnschrift Light Condensed" panose="020B0502040204020203" pitchFamily="34" charset="0"/>
              </a:rPr>
              <a:t>Czas i miejsce akcji</a:t>
            </a:r>
            <a:endParaRPr lang="pl-PL" sz="4800" dirty="0">
              <a:effectLst>
                <a:outerShdw blurRad="38100" dist="38100" dir="2700000" algn="tl">
                  <a:srgbClr val="000000">
                    <a:alpha val="43137"/>
                  </a:srgbClr>
                </a:outerShdw>
              </a:effectLst>
              <a:latin typeface="Bahnschrift Light Condensed" panose="020B0502040204020203" pitchFamily="34" charset="0"/>
            </a:endParaRPr>
          </a:p>
        </p:txBody>
      </p:sp>
      <p:sp>
        <p:nvSpPr>
          <p:cNvPr id="3" name="Symbol zastępczy zawartości 2"/>
          <p:cNvSpPr>
            <a:spLocks noGrp="1"/>
          </p:cNvSpPr>
          <p:nvPr>
            <p:ph idx="1"/>
          </p:nvPr>
        </p:nvSpPr>
        <p:spPr/>
        <p:txBody>
          <a:bodyPr>
            <a:normAutofit lnSpcReduction="10000"/>
          </a:bodyPr>
          <a:lstStyle/>
          <a:p>
            <a:pPr marL="0" indent="0">
              <a:buNone/>
            </a:pPr>
            <a:r>
              <a:rPr lang="pl-PL" dirty="0"/>
              <a:t>Trudno określić czas akcji „Katedry” Jacka </a:t>
            </a:r>
            <a:r>
              <a:rPr lang="pl-PL" dirty="0" err="1"/>
              <a:t>Dukaja</a:t>
            </a:r>
            <a:r>
              <a:rPr lang="pl-PL" dirty="0"/>
              <a:t>. Ponieważ jest to opowiadanie fantastyczne, uznać należy, że akcja rozgrywa się w bliżej nieokreślonej przyszłości. Bardziej precyzyjnie wskazane jest miejsce (oczywiście również wyobrażone): to planetoida Róg, która stanowi część roju asteroid, nazwanych na cześć poległego tam dowódcy statku kosmicznego, </a:t>
            </a:r>
            <a:r>
              <a:rPr lang="pl-PL" dirty="0" err="1"/>
              <a:t>Izmiraidami</a:t>
            </a:r>
            <a:r>
              <a:rPr lang="pl-PL" dirty="0" smtClean="0"/>
              <a:t>.</a:t>
            </a:r>
            <a:endParaRPr lang="pl-PL" dirty="0"/>
          </a:p>
        </p:txBody>
      </p:sp>
      <p:sp>
        <p:nvSpPr>
          <p:cNvPr id="4" name="Symbol zastępczy tekstu 3"/>
          <p:cNvSpPr>
            <a:spLocks noGrp="1"/>
          </p:cNvSpPr>
          <p:nvPr>
            <p:ph type="body" sz="half" idx="2"/>
          </p:nvPr>
        </p:nvSpPr>
        <p:spPr>
          <a:xfrm>
            <a:off x="839788" y="5356122"/>
            <a:ext cx="3932237" cy="512865"/>
          </a:xfrm>
        </p:spPr>
        <p:txBody>
          <a:bodyPr>
            <a:normAutofit/>
          </a:bodyPr>
          <a:lstStyle/>
          <a:p>
            <a:r>
              <a:rPr lang="pl-PL" sz="900" dirty="0"/>
              <a:t>Zdjęcie z: https://architrav.pl/styl-gotycki/</a:t>
            </a: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909" y="2189100"/>
            <a:ext cx="4752368" cy="3167023"/>
          </a:xfrm>
          <a:prstGeom prst="rect">
            <a:avLst/>
          </a:prstGeom>
        </p:spPr>
      </p:pic>
    </p:spTree>
    <p:extLst>
      <p:ext uri="{BB962C8B-B14F-4D97-AF65-F5344CB8AC3E}">
        <p14:creationId xmlns:p14="http://schemas.microsoft.com/office/powerpoint/2010/main" val="2662642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az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258" y="1472405"/>
            <a:ext cx="8118987" cy="5385595"/>
          </a:xfrm>
          <a:prstGeom prst="rect">
            <a:avLst/>
          </a:prstGeom>
        </p:spPr>
      </p:pic>
      <p:sp>
        <p:nvSpPr>
          <p:cNvPr id="7" name="Tytuł 6"/>
          <p:cNvSpPr>
            <a:spLocks noGrp="1"/>
          </p:cNvSpPr>
          <p:nvPr>
            <p:ph type="title"/>
          </p:nvPr>
        </p:nvSpPr>
        <p:spPr/>
        <p:txBody>
          <a:bodyPr>
            <a:noAutofit/>
          </a:bodyPr>
          <a:lstStyle/>
          <a:p>
            <a:r>
              <a:rPr lang="pl-PL" sz="4000" b="1" dirty="0">
                <a:effectLst>
                  <a:outerShdw blurRad="38100" dist="38100" dir="2700000" algn="tl">
                    <a:srgbClr val="000000">
                      <a:alpha val="43137"/>
                    </a:srgbClr>
                  </a:outerShdw>
                </a:effectLst>
                <a:latin typeface="Bahnschrift Condensed" panose="020B0502040204020203" pitchFamily="34" charset="0"/>
              </a:rPr>
              <a:t>„Katedra w Chartres” Tadeusza </a:t>
            </a:r>
            <a:r>
              <a:rPr lang="pl-PL" sz="4000" b="1" dirty="0" err="1">
                <a:effectLst>
                  <a:outerShdw blurRad="38100" dist="38100" dir="2700000" algn="tl">
                    <a:srgbClr val="000000">
                      <a:alpha val="43137"/>
                    </a:srgbClr>
                  </a:outerShdw>
                </a:effectLst>
                <a:latin typeface="Bahnschrift Condensed" panose="020B0502040204020203" pitchFamily="34" charset="0"/>
              </a:rPr>
              <a:t>Śliwiaka</a:t>
            </a:r>
            <a:r>
              <a:rPr lang="pl-PL" sz="4000" b="1" dirty="0">
                <a:effectLst>
                  <a:outerShdw blurRad="38100" dist="38100" dir="2700000" algn="tl">
                    <a:srgbClr val="000000">
                      <a:alpha val="43137"/>
                    </a:srgbClr>
                  </a:outerShdw>
                </a:effectLst>
                <a:latin typeface="Bahnschrift Condensed" panose="020B0502040204020203" pitchFamily="34" charset="0"/>
              </a:rPr>
              <a:t> </a:t>
            </a:r>
            <a:endParaRPr lang="pl-PL" sz="4000" dirty="0">
              <a:effectLst>
                <a:outerShdw blurRad="38100" dist="38100" dir="2700000" algn="tl">
                  <a:srgbClr val="000000">
                    <a:alpha val="43137"/>
                  </a:srgbClr>
                </a:outerShdw>
              </a:effectLst>
              <a:latin typeface="Bahnschrift Condensed" panose="020B0502040204020203" pitchFamily="34" charset="0"/>
            </a:endParaRPr>
          </a:p>
        </p:txBody>
      </p:sp>
      <p:sp>
        <p:nvSpPr>
          <p:cNvPr id="8" name="Symbol zastępczy zawartości 7"/>
          <p:cNvSpPr>
            <a:spLocks noGrp="1"/>
          </p:cNvSpPr>
          <p:nvPr>
            <p:ph idx="1"/>
          </p:nvPr>
        </p:nvSpPr>
        <p:spPr/>
        <p:txBody>
          <a:bodyPr>
            <a:normAutofit/>
          </a:bodyPr>
          <a:lstStyle/>
          <a:p>
            <a:pPr>
              <a:buFont typeface="Wingdings" panose="05000000000000000000" pitchFamily="2" charset="2"/>
              <a:buChar char="v"/>
            </a:pPr>
            <a:r>
              <a:rPr lang="pl-PL" sz="4000" b="1" dirty="0" smtClean="0">
                <a:latin typeface="Arial Narrow" panose="020B0606020202030204" pitchFamily="34" charset="0"/>
              </a:rPr>
              <a:t>Analiza</a:t>
            </a:r>
          </a:p>
          <a:p>
            <a:pPr>
              <a:buFont typeface="Wingdings" panose="05000000000000000000" pitchFamily="2" charset="2"/>
              <a:buChar char="v"/>
            </a:pPr>
            <a:r>
              <a:rPr lang="pl-PL" sz="4000" b="1" dirty="0" smtClean="0">
                <a:latin typeface="Arial Narrow" panose="020B0606020202030204" pitchFamily="34" charset="0"/>
              </a:rPr>
              <a:t>Interpretacja </a:t>
            </a:r>
            <a:endParaRPr lang="pl-PL" sz="4000" dirty="0">
              <a:latin typeface="Arial Narrow" panose="020B0606020202030204" pitchFamily="34" charset="0"/>
            </a:endParaRPr>
          </a:p>
        </p:txBody>
      </p:sp>
      <p:sp>
        <p:nvSpPr>
          <p:cNvPr id="9" name="Symbol zastępczy tekstu 8"/>
          <p:cNvSpPr>
            <a:spLocks noGrp="1"/>
          </p:cNvSpPr>
          <p:nvPr>
            <p:ph type="body" sz="half" idx="2"/>
          </p:nvPr>
        </p:nvSpPr>
        <p:spPr>
          <a:xfrm>
            <a:off x="0" y="6455747"/>
            <a:ext cx="2159051" cy="402253"/>
          </a:xfrm>
        </p:spPr>
        <p:txBody>
          <a:bodyPr>
            <a:normAutofit fontScale="92500" lnSpcReduction="10000"/>
          </a:bodyPr>
          <a:lstStyle/>
          <a:p>
            <a:r>
              <a:rPr lang="pl-PL" sz="900" dirty="0"/>
              <a:t>Zdjęcie z: https://programtv.onet.pl/tv/katedra-w-chartres-swieta-geometria-38153</a:t>
            </a:r>
          </a:p>
        </p:txBody>
      </p:sp>
    </p:spTree>
    <p:extLst>
      <p:ext uri="{BB962C8B-B14F-4D97-AF65-F5344CB8AC3E}">
        <p14:creationId xmlns:p14="http://schemas.microsoft.com/office/powerpoint/2010/main" val="2251032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5751</TotalTime>
  <Words>634</Words>
  <Application>Microsoft Office PowerPoint</Application>
  <PresentationFormat>Panoramiczny</PresentationFormat>
  <Paragraphs>99</Paragraphs>
  <Slides>21</Slides>
  <Notes>0</Notes>
  <HiddenSlides>0</HiddenSlides>
  <MMClips>0</MMClips>
  <ScaleCrop>false</ScaleCrop>
  <HeadingPairs>
    <vt:vector size="6" baseType="variant">
      <vt:variant>
        <vt:lpstr>Używane czcionki</vt:lpstr>
      </vt:variant>
      <vt:variant>
        <vt:i4>10</vt:i4>
      </vt:variant>
      <vt:variant>
        <vt:lpstr>Motyw</vt:lpstr>
      </vt:variant>
      <vt:variant>
        <vt:i4>1</vt:i4>
      </vt:variant>
      <vt:variant>
        <vt:lpstr>Tytuły slajdów</vt:lpstr>
      </vt:variant>
      <vt:variant>
        <vt:i4>21</vt:i4>
      </vt:variant>
    </vt:vector>
  </HeadingPairs>
  <TitlesOfParts>
    <vt:vector size="32" baseType="lpstr">
      <vt:lpstr>Arial</vt:lpstr>
      <vt:lpstr>Arial Narrow</vt:lpstr>
      <vt:lpstr>Bahnschrift</vt:lpstr>
      <vt:lpstr>Bahnschrift Condensed</vt:lpstr>
      <vt:lpstr>Bahnschrift Light</vt:lpstr>
      <vt:lpstr>Bahnschrift Light Condensed</vt:lpstr>
      <vt:lpstr>Bahnschrift SemiBold SemiConden</vt:lpstr>
      <vt:lpstr>Calibri</vt:lpstr>
      <vt:lpstr>Calibri Light</vt:lpstr>
      <vt:lpstr>Wingdings</vt:lpstr>
      <vt:lpstr>Motyw pakietu Office</vt:lpstr>
      <vt:lpstr>Katedry gotyckie</vt:lpstr>
      <vt:lpstr>,,Katedra’’ Jacka Dukaja  https://doci.pl/xaken50346/jacek-dukaj-katedra+f1ve1ex</vt:lpstr>
      <vt:lpstr>Geneza i gatunek</vt:lpstr>
      <vt:lpstr>Genza i gatunek</vt:lpstr>
      <vt:lpstr>Problematyka</vt:lpstr>
      <vt:lpstr>Problematyka</vt:lpstr>
      <vt:lpstr>Problematyka</vt:lpstr>
      <vt:lpstr>Czas i miejsce akcji</vt:lpstr>
      <vt:lpstr>„Katedra w Chartres” Tadeusza Śliwiaka </vt:lpstr>
      <vt:lpstr>Treść wiersza</vt:lpstr>
      <vt:lpstr>Analiza </vt:lpstr>
      <vt:lpstr>Interpretacja</vt:lpstr>
      <vt:lpstr>Interpretacja</vt:lpstr>
      <vt:lpstr>Interpretacja</vt:lpstr>
      <vt:lpstr>Interpretacja</vt:lpstr>
      <vt:lpstr>Interpretacja</vt:lpstr>
      <vt:lpstr>Interpretacja</vt:lpstr>
      <vt:lpstr>Interpretacja</vt:lpstr>
      <vt:lpstr>Interpretacja</vt:lpstr>
      <vt:lpstr>Dziękuję za uwagę ☺</vt:lpstr>
      <vt:lpstr>Bibliografia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Katedry gotyckie</dc:title>
  <dc:creator>Dell</dc:creator>
  <cp:lastModifiedBy>Dell</cp:lastModifiedBy>
  <cp:revision>23</cp:revision>
  <dcterms:created xsi:type="dcterms:W3CDTF">2023-01-23T09:35:27Z</dcterms:created>
  <dcterms:modified xsi:type="dcterms:W3CDTF">2023-03-09T06:48:38Z</dcterms:modified>
</cp:coreProperties>
</file>